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692" r:id="rId3"/>
    <p:sldId id="750" r:id="rId4"/>
    <p:sldId id="756" r:id="rId5"/>
    <p:sldId id="731" r:id="rId6"/>
    <p:sldId id="724" r:id="rId7"/>
    <p:sldId id="697" r:id="rId8"/>
    <p:sldId id="699" r:id="rId9"/>
    <p:sldId id="701" r:id="rId10"/>
    <p:sldId id="702" r:id="rId11"/>
    <p:sldId id="717" r:id="rId12"/>
    <p:sldId id="704" r:id="rId13"/>
    <p:sldId id="706" r:id="rId14"/>
    <p:sldId id="760" r:id="rId15"/>
    <p:sldId id="759" r:id="rId16"/>
    <p:sldId id="718" r:id="rId17"/>
    <p:sldId id="721" r:id="rId18"/>
    <p:sldId id="719" r:id="rId19"/>
    <p:sldId id="725" r:id="rId20"/>
    <p:sldId id="732" r:id="rId21"/>
    <p:sldId id="726" r:id="rId22"/>
    <p:sldId id="722" r:id="rId23"/>
    <p:sldId id="747" r:id="rId24"/>
    <p:sldId id="735" r:id="rId25"/>
    <p:sldId id="742" r:id="rId26"/>
    <p:sldId id="746" r:id="rId27"/>
    <p:sldId id="744" r:id="rId28"/>
    <p:sldId id="743" r:id="rId29"/>
    <p:sldId id="723" r:id="rId30"/>
    <p:sldId id="737" r:id="rId31"/>
    <p:sldId id="738" r:id="rId32"/>
    <p:sldId id="337" r:id="rId33"/>
  </p:sldIdLst>
  <p:sldSz cx="12192000" cy="6858000"/>
  <p:notesSz cx="6400800" cy="11731625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邓琪" initials="邓琪" lastIdx="10" clrIdx="0"/>
  <p:cmAuthor id="2" name="张均怡" initials="张均怡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DDF"/>
    <a:srgbClr val="171415"/>
    <a:srgbClr val="F4F5FB"/>
    <a:srgbClr val="F6F6F6"/>
    <a:srgbClr val="F4F4F4"/>
    <a:srgbClr val="A7A9AC"/>
    <a:srgbClr val="F4F5FA"/>
    <a:srgbClr val="FEFEFE"/>
    <a:srgbClr val="F7F7F7"/>
    <a:srgbClr val="272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4" autoAdjust="0"/>
    <p:restoredTop sz="95368" autoAdjust="0"/>
  </p:normalViewPr>
  <p:slideViewPr>
    <p:cSldViewPr snapToGrid="0" showGuides="1">
      <p:cViewPr varScale="1">
        <p:scale>
          <a:sx n="81" d="100"/>
          <a:sy n="81" d="100"/>
        </p:scale>
        <p:origin x="-558" y="-96"/>
      </p:cViewPr>
      <p:guideLst>
        <p:guide orient="horz" pos="4088"/>
        <p:guide orient="horz" pos="323"/>
        <p:guide pos="3840"/>
        <p:guide pos="72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6" d="100"/>
        <a:sy n="56" d="100"/>
      </p:scale>
      <p:origin x="0" y="-8512"/>
    </p:cViewPr>
  </p:sorterViewPr>
  <p:notesViewPr>
    <p:cSldViewPr snapToGrid="0">
      <p:cViewPr varScale="1">
        <p:scale>
          <a:sx n="54" d="100"/>
          <a:sy n="54" d="100"/>
        </p:scale>
        <p:origin x="-2916" y="-84"/>
      </p:cViewPr>
      <p:guideLst>
        <p:guide orient="horz" pos="3695"/>
        <p:guide pos="2016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Shipment (Million/Year)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1.1360407958511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15</a:t>
                    </a:r>
                    <a:endParaRPr lang="en-US" alt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441631834045697E-3"/>
                  <c:y val="-4.90693968223305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000" b="0" i="0" u="none" strike="noStrike" kern="1200" baseline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defRPr>
                    </a:pPr>
                    <a:r>
                      <a:rPr lang="en-US" altLang="zh-CN" dirty="0" smtClean="0"/>
                      <a:t>26</a:t>
                    </a:r>
                    <a:endParaRPr lang="en-US" altLang="zh-CN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2000" b="0" i="0" u="none" strike="noStrike" kern="1200" baseline="0">
                    <a:solidFill>
                      <a:schemeClr val="accent2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  <a:sym typeface="Calibri" panose="020F050202020403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</c:v>
                </c:pt>
                <c:pt idx="1">
                  <c:v>20</c:v>
                </c:pt>
                <c:pt idx="2">
                  <c:v>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78"/>
        <c:overlap val="6"/>
        <c:axId val="40766976"/>
        <c:axId val="7948697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Revenue(Million USD/Year)</c:v>
                </c:pt>
              </c:strCache>
            </c:strRef>
          </c:tx>
          <c:spPr>
            <a:ln w="34925" cap="rnd">
              <a:solidFill>
                <a:schemeClr val="accent2"/>
              </a:solidFill>
              <a:bevel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7117290218885503E-2"/>
                  <c:y val="9.813106678900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zh-CN" sz="20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defRPr>
                    </a:pPr>
                    <a:r>
                      <a:rPr lang="en-US" altLang="en-US" dirty="0" smtClean="0"/>
                      <a:t>5000</a:t>
                    </a:r>
                    <a:endParaRPr lang="en-US" alt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7117290218885503E-2"/>
                  <c:y val="0.1226638334862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20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  <a:sym typeface="Calibri" panose="020F0502020204030204" pitchFamily="34" charset="0"/>
                    </a:defRPr>
                  </a:pPr>
                  <a:endParaRPr lang="zh-CN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71172902188856E-2"/>
                  <c:y val="0.171729366880765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zh-CN" sz="20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defRPr>
                    </a:pPr>
                    <a:r>
                      <a:rPr lang="en-US" altLang="en-US" dirty="0" smtClean="0"/>
                      <a:t>10000</a:t>
                    </a:r>
                    <a:endParaRPr lang="en-US" alt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2000" b="1" i="0" u="none" strike="noStrike" kern="1200" baseline="0">
                    <a:solidFill>
                      <a:schemeClr val="accent3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  <a:sym typeface="Calibri" panose="020F0502020204030204" pitchFamily="34" charset="0"/>
                  </a:defRPr>
                </a:pPr>
                <a:endParaRPr lang="zh-CN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5000</c:v>
                </c:pt>
                <c:pt idx="1">
                  <c:v>7350</c:v>
                </c:pt>
                <c:pt idx="2">
                  <c:v>9000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765952"/>
        <c:axId val="86319104"/>
      </c:lineChart>
      <c:catAx>
        <c:axId val="4076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Calibri" panose="020F0502020204030204" pitchFamily="34" charset="0"/>
              </a:defRPr>
            </a:pPr>
            <a:endParaRPr lang="zh-CN"/>
          </a:p>
        </c:txPr>
        <c:crossAx val="86319104"/>
        <c:crosses val="autoZero"/>
        <c:auto val="1"/>
        <c:lblAlgn val="ctr"/>
        <c:lblOffset val="100"/>
        <c:noMultiLvlLbl val="0"/>
      </c:catAx>
      <c:valAx>
        <c:axId val="86319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defRPr>
            </a:pPr>
            <a:endParaRPr lang="zh-CN"/>
          </a:p>
        </c:txPr>
        <c:crossAx val="40765952"/>
        <c:crosses val="autoZero"/>
        <c:crossBetween val="between"/>
      </c:valAx>
      <c:catAx>
        <c:axId val="40766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486976"/>
        <c:crosses val="autoZero"/>
        <c:auto val="1"/>
        <c:lblAlgn val="ctr"/>
        <c:lblOffset val="100"/>
        <c:noMultiLvlLbl val="0"/>
      </c:catAx>
      <c:valAx>
        <c:axId val="794869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defRPr>
            </a:pPr>
            <a:endParaRPr lang="zh-CN"/>
          </a:p>
        </c:txPr>
        <c:crossAx val="4076697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Calibri" panose="020F0502020204030204" pitchFamily="34" charset="0"/>
          <a:ea typeface="微软雅黑" panose="020B0503020204020204" pitchFamily="34" charset="-122"/>
          <a:sym typeface="Calibri" panose="020F0502020204030204" pitchFamily="34" charset="0"/>
        </a:defRPr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494F4A-75EC-4A17-9746-BF9B599BCCE6}" type="doc">
      <dgm:prSet loTypeId="urn:microsoft.com/office/officeart/2005/8/layout/chevron1" loCatId="process" qsTypeId="urn:microsoft.com/office/officeart/2005/8/quickstyle/simple1#1" qsCatId="simple" csTypeId="urn:microsoft.com/office/officeart/2005/8/colors/colorful5#1" csCatId="colorful" phldr="1"/>
      <dgm:spPr/>
    </dgm:pt>
    <dgm:pt modelId="{CE3BDFB6-CAAA-44C5-9081-249A7F5BF844}">
      <dgm:prSet phldrT="[文本]" custT="1"/>
      <dgm:spPr/>
      <dgm:t>
        <a:bodyPr/>
        <a:lstStyle/>
        <a:p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工艺开发阶段</a:t>
          </a:r>
        </a:p>
      </dgm:t>
    </dgm:pt>
    <dgm:pt modelId="{AE3E0889-33FC-443A-807A-CB813EB91879}" type="parTrans" cxnId="{2734F286-D200-4342-8376-5F24BD8F2B43}">
      <dgm:prSet/>
      <dgm:spPr/>
      <dgm:t>
        <a:bodyPr/>
        <a:lstStyle/>
        <a:p>
          <a:endParaRPr lang="zh-CN" altLang="en-US"/>
        </a:p>
      </dgm:t>
    </dgm:pt>
    <dgm:pt modelId="{081C07D8-69A5-47BA-A3BB-0059FC790C76}" type="sibTrans" cxnId="{2734F286-D200-4342-8376-5F24BD8F2B43}">
      <dgm:prSet/>
      <dgm:spPr/>
      <dgm:t>
        <a:bodyPr/>
        <a:lstStyle/>
        <a:p>
          <a:endParaRPr lang="zh-CN" altLang="en-US"/>
        </a:p>
      </dgm:t>
    </dgm:pt>
    <dgm:pt modelId="{487DA498-277B-4080-96C6-375C048D1AB8}">
      <dgm:prSet phldrT="[文本]" custT="1"/>
      <dgm:spPr/>
      <dgm:t>
        <a:bodyPr/>
        <a:lstStyle/>
        <a:p>
          <a:r>
            <a: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试产阶段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B5FA6EF-F9AB-4C40-9BCD-2560D53A5A5F}" type="parTrans" cxnId="{C53C7C29-9B6F-41D9-8E54-676CECE5800F}">
      <dgm:prSet/>
      <dgm:spPr/>
      <dgm:t>
        <a:bodyPr/>
        <a:lstStyle/>
        <a:p>
          <a:endParaRPr lang="zh-CN" altLang="en-US"/>
        </a:p>
      </dgm:t>
    </dgm:pt>
    <dgm:pt modelId="{C357B617-9DCD-4F4E-921A-F80D182769F8}" type="sibTrans" cxnId="{C53C7C29-9B6F-41D9-8E54-676CECE5800F}">
      <dgm:prSet/>
      <dgm:spPr/>
      <dgm:t>
        <a:bodyPr/>
        <a:lstStyle/>
        <a:p>
          <a:endParaRPr lang="zh-CN" altLang="en-US"/>
        </a:p>
      </dgm:t>
    </dgm:pt>
    <dgm:pt modelId="{D3BB286A-66A6-426C-BFE7-51E1468E8B4B}">
      <dgm:prSet phldrT="[文本]" custT="1"/>
      <dgm:spPr/>
      <dgm:t>
        <a:bodyPr/>
        <a:lstStyle/>
        <a:p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量产阶段</a:t>
          </a:r>
        </a:p>
      </dgm:t>
    </dgm:pt>
    <dgm:pt modelId="{ED546147-78BD-454E-8E3B-67CEE029396E}" type="parTrans" cxnId="{6D052260-64CE-4CF8-BCEA-CD5575AD4795}">
      <dgm:prSet/>
      <dgm:spPr/>
      <dgm:t>
        <a:bodyPr/>
        <a:lstStyle/>
        <a:p>
          <a:endParaRPr lang="zh-CN" altLang="en-US"/>
        </a:p>
      </dgm:t>
    </dgm:pt>
    <dgm:pt modelId="{41F3E56A-1D0B-4019-AA5B-A4C9601BF8A4}" type="sibTrans" cxnId="{6D052260-64CE-4CF8-BCEA-CD5575AD4795}">
      <dgm:prSet/>
      <dgm:spPr/>
      <dgm:t>
        <a:bodyPr/>
        <a:lstStyle/>
        <a:p>
          <a:endParaRPr lang="zh-CN" altLang="en-US"/>
        </a:p>
      </dgm:t>
    </dgm:pt>
    <dgm:pt modelId="{02CB5A1D-6FA1-49FE-9B56-9D876C417BA6}" type="pres">
      <dgm:prSet presAssocID="{2B494F4A-75EC-4A17-9746-BF9B599BCCE6}" presName="Name0" presStyleCnt="0">
        <dgm:presLayoutVars>
          <dgm:dir/>
          <dgm:animLvl val="lvl"/>
          <dgm:resizeHandles val="exact"/>
        </dgm:presLayoutVars>
      </dgm:prSet>
      <dgm:spPr/>
    </dgm:pt>
    <dgm:pt modelId="{F8045510-6F1C-47F5-A4EB-F3809AFAD79E}" type="pres">
      <dgm:prSet presAssocID="{CE3BDFB6-CAAA-44C5-9081-249A7F5BF84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1C6A8B8-F014-4DA0-A90F-C890A3C54EC0}" type="pres">
      <dgm:prSet presAssocID="{081C07D8-69A5-47BA-A3BB-0059FC790C76}" presName="parTxOnlySpace" presStyleCnt="0"/>
      <dgm:spPr/>
    </dgm:pt>
    <dgm:pt modelId="{25CEC0C8-F76E-4E3A-ACB8-497BF4464983}" type="pres">
      <dgm:prSet presAssocID="{487DA498-277B-4080-96C6-375C048D1AB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CE36DE-BE65-4C06-9EBC-3B4C63423B86}" type="pres">
      <dgm:prSet presAssocID="{C357B617-9DCD-4F4E-921A-F80D182769F8}" presName="parTxOnlySpace" presStyleCnt="0"/>
      <dgm:spPr/>
    </dgm:pt>
    <dgm:pt modelId="{A28AFCAC-700B-4A4B-B76A-A87307F6E7F5}" type="pres">
      <dgm:prSet presAssocID="{D3BB286A-66A6-426C-BFE7-51E1468E8B4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459004E-3F8D-4FC1-B7DA-76780188DB40}" type="presOf" srcId="{487DA498-277B-4080-96C6-375C048D1AB8}" destId="{25CEC0C8-F76E-4E3A-ACB8-497BF4464983}" srcOrd="0" destOrd="0" presId="urn:microsoft.com/office/officeart/2005/8/layout/chevron1"/>
    <dgm:cxn modelId="{C53C7C29-9B6F-41D9-8E54-676CECE5800F}" srcId="{2B494F4A-75EC-4A17-9746-BF9B599BCCE6}" destId="{487DA498-277B-4080-96C6-375C048D1AB8}" srcOrd="1" destOrd="0" parTransId="{FB5FA6EF-F9AB-4C40-9BCD-2560D53A5A5F}" sibTransId="{C357B617-9DCD-4F4E-921A-F80D182769F8}"/>
    <dgm:cxn modelId="{2734F286-D200-4342-8376-5F24BD8F2B43}" srcId="{2B494F4A-75EC-4A17-9746-BF9B599BCCE6}" destId="{CE3BDFB6-CAAA-44C5-9081-249A7F5BF844}" srcOrd="0" destOrd="0" parTransId="{AE3E0889-33FC-443A-807A-CB813EB91879}" sibTransId="{081C07D8-69A5-47BA-A3BB-0059FC790C76}"/>
    <dgm:cxn modelId="{924133C2-90A7-459E-9CE6-6E39F1BCF863}" type="presOf" srcId="{2B494F4A-75EC-4A17-9746-BF9B599BCCE6}" destId="{02CB5A1D-6FA1-49FE-9B56-9D876C417BA6}" srcOrd="0" destOrd="0" presId="urn:microsoft.com/office/officeart/2005/8/layout/chevron1"/>
    <dgm:cxn modelId="{CCB6DDD6-3B48-4B8E-AF5C-C0A3DAE4464B}" type="presOf" srcId="{CE3BDFB6-CAAA-44C5-9081-249A7F5BF844}" destId="{F8045510-6F1C-47F5-A4EB-F3809AFAD79E}" srcOrd="0" destOrd="0" presId="urn:microsoft.com/office/officeart/2005/8/layout/chevron1"/>
    <dgm:cxn modelId="{6D052260-64CE-4CF8-BCEA-CD5575AD4795}" srcId="{2B494F4A-75EC-4A17-9746-BF9B599BCCE6}" destId="{D3BB286A-66A6-426C-BFE7-51E1468E8B4B}" srcOrd="2" destOrd="0" parTransId="{ED546147-78BD-454E-8E3B-67CEE029396E}" sibTransId="{41F3E56A-1D0B-4019-AA5B-A4C9601BF8A4}"/>
    <dgm:cxn modelId="{EA3BD04A-29B5-4A2A-A22C-E2DEF6E411DA}" type="presOf" srcId="{D3BB286A-66A6-426C-BFE7-51E1468E8B4B}" destId="{A28AFCAC-700B-4A4B-B76A-A87307F6E7F5}" srcOrd="0" destOrd="0" presId="urn:microsoft.com/office/officeart/2005/8/layout/chevron1"/>
    <dgm:cxn modelId="{AEFD15FC-17A5-43BE-AF57-7E4291D2C40C}" type="presParOf" srcId="{02CB5A1D-6FA1-49FE-9B56-9D876C417BA6}" destId="{F8045510-6F1C-47F5-A4EB-F3809AFAD79E}" srcOrd="0" destOrd="0" presId="urn:microsoft.com/office/officeart/2005/8/layout/chevron1"/>
    <dgm:cxn modelId="{14FEDF16-527F-42D6-8C43-0BAA5BF210C5}" type="presParOf" srcId="{02CB5A1D-6FA1-49FE-9B56-9D876C417BA6}" destId="{21C6A8B8-F014-4DA0-A90F-C890A3C54EC0}" srcOrd="1" destOrd="0" presId="urn:microsoft.com/office/officeart/2005/8/layout/chevron1"/>
    <dgm:cxn modelId="{1A781445-C337-4DDC-84D0-4874CB070F85}" type="presParOf" srcId="{02CB5A1D-6FA1-49FE-9B56-9D876C417BA6}" destId="{25CEC0C8-F76E-4E3A-ACB8-497BF4464983}" srcOrd="2" destOrd="0" presId="urn:microsoft.com/office/officeart/2005/8/layout/chevron1"/>
    <dgm:cxn modelId="{9B2B5D7C-BD1D-4F6D-A6EE-559CCB51F60E}" type="presParOf" srcId="{02CB5A1D-6FA1-49FE-9B56-9D876C417BA6}" destId="{6DCE36DE-BE65-4C06-9EBC-3B4C63423B86}" srcOrd="3" destOrd="0" presId="urn:microsoft.com/office/officeart/2005/8/layout/chevron1"/>
    <dgm:cxn modelId="{2B054888-1177-4E95-AF15-01503C4BD571}" type="presParOf" srcId="{02CB5A1D-6FA1-49FE-9B56-9D876C417BA6}" destId="{A28AFCAC-700B-4A4B-B76A-A87307F6E7F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45510-6F1C-47F5-A4EB-F3809AFAD79E}">
      <dsp:nvSpPr>
        <dsp:cNvPr id="0" name=""/>
        <dsp:cNvSpPr/>
      </dsp:nvSpPr>
      <dsp:spPr>
        <a:xfrm>
          <a:off x="3303" y="0"/>
          <a:ext cx="4024983" cy="4600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工艺开发阶段</a:t>
          </a:r>
        </a:p>
      </dsp:txBody>
      <dsp:txXfrm>
        <a:off x="233314" y="0"/>
        <a:ext cx="3564961" cy="460022"/>
      </dsp:txXfrm>
    </dsp:sp>
    <dsp:sp modelId="{25CEC0C8-F76E-4E3A-ACB8-497BF4464983}">
      <dsp:nvSpPr>
        <dsp:cNvPr id="0" name=""/>
        <dsp:cNvSpPr/>
      </dsp:nvSpPr>
      <dsp:spPr>
        <a:xfrm>
          <a:off x="3625788" y="0"/>
          <a:ext cx="4024983" cy="460022"/>
        </a:xfrm>
        <a:prstGeom prst="chevron">
          <a:avLst/>
        </a:prstGeom>
        <a:solidFill>
          <a:schemeClr val="accent5">
            <a:hueOff val="5992704"/>
            <a:satOff val="-42581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试产阶段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55799" y="0"/>
        <a:ext cx="3564961" cy="460022"/>
      </dsp:txXfrm>
    </dsp:sp>
    <dsp:sp modelId="{A28AFCAC-700B-4A4B-B76A-A87307F6E7F5}">
      <dsp:nvSpPr>
        <dsp:cNvPr id="0" name=""/>
        <dsp:cNvSpPr/>
      </dsp:nvSpPr>
      <dsp:spPr>
        <a:xfrm>
          <a:off x="7248273" y="0"/>
          <a:ext cx="4024983" cy="460022"/>
        </a:xfrm>
        <a:prstGeom prst="chevron">
          <a:avLst/>
        </a:prstGeom>
        <a:solidFill>
          <a:schemeClr val="accent5">
            <a:hueOff val="11985408"/>
            <a:satOff val="-85161"/>
            <a:lumOff val="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量产阶段</a:t>
          </a:r>
        </a:p>
      </dsp:txBody>
      <dsp:txXfrm>
        <a:off x="7478284" y="0"/>
        <a:ext cx="3564961" cy="460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ea typeface="Microsoft YaHei UI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68A36-01CB-4787-B181-829C02DFE343}" type="datetimeFigureOut">
              <a:rPr lang="zh-CN" altLang="en-US" smtClean="0">
                <a:ea typeface="Microsoft YaHei UI" panose="020B0503020204020204" pitchFamily="34" charset="-122"/>
              </a:rPr>
              <a:t>2022/2/24</a:t>
            </a:fld>
            <a:endParaRPr lang="zh-CN" altLang="en-US" dirty="0">
              <a:ea typeface="Microsoft YaHei UI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625639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9F96F-F02C-44EE-8C7C-9C5E835D0612}" type="slidenum">
              <a:rPr lang="zh-CN" altLang="en-US" smtClean="0">
                <a:ea typeface="Microsoft YaHei UI" panose="020B0503020204020204" pitchFamily="34" charset="-122"/>
              </a:rPr>
              <a:t>‹#›</a:t>
            </a:fld>
            <a:endParaRPr lang="zh-CN" altLang="en-US" dirty="0"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9773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Microsoft YaHei UI" panose="020B0503020204020204" pitchFamily="34" charset="-122"/>
              </a:defRPr>
            </a:lvl1pPr>
          </a:lstStyle>
          <a:p>
            <a:fld id="{70CDE3FF-84EA-47DD-9E5A-C06BE4D6D903}" type="datetimeFigureOut">
              <a:rPr lang="zh-CN" altLang="en-US" smtClean="0"/>
              <a:t>2022/2/24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9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40080" y="5645845"/>
            <a:ext cx="5120640" cy="46193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625639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Microsoft YaHei UI" panose="020B0503020204020204" pitchFamily="34" charset="-122"/>
              </a:defRPr>
            </a:lvl1pPr>
          </a:lstStyle>
          <a:p>
            <a:fld id="{27B5FE87-CB9D-4E38-A2F5-FD32EB777BF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100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联想、东芝、小米、新国都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11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13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14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15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19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21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29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49488" y="2928938"/>
            <a:ext cx="14052551" cy="79057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32F0C909-5EA3-4A86-A555-1824A8FA76DD}" type="slidenum">
              <a:rPr lang="zh-CN" altLang="en-US">
                <a:latin typeface="Arial" panose="020B0604020202020204" pitchFamily="34" charset="0"/>
              </a:rPr>
              <a:t>32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FE87-CB9D-4E38-A2F5-FD32EB777BF5}" type="slidenum">
              <a:rPr lang="zh-CN" altLang="en-US" smtClean="0"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3313467" y="4291503"/>
            <a:ext cx="1194899" cy="1194897"/>
            <a:chOff x="1913110" y="2298701"/>
            <a:chExt cx="1208490" cy="1208488"/>
          </a:xfrm>
        </p:grpSpPr>
        <p:sp>
          <p:nvSpPr>
            <p:cNvPr id="8" name="椭圆 7"/>
            <p:cNvSpPr/>
            <p:nvPr/>
          </p:nvSpPr>
          <p:spPr>
            <a:xfrm>
              <a:off x="1913110" y="2298701"/>
              <a:ext cx="1208490" cy="120848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31000"/>
                  </a:scheme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9" name="telephone-screen_73712"/>
            <p:cNvSpPr>
              <a:spLocks noChangeAspect="1"/>
            </p:cNvSpPr>
            <p:nvPr/>
          </p:nvSpPr>
          <p:spPr bwMode="auto">
            <a:xfrm>
              <a:off x="2324786" y="2605551"/>
              <a:ext cx="385138" cy="594788"/>
            </a:xfrm>
            <a:custGeom>
              <a:avLst/>
              <a:gdLst>
                <a:gd name="connsiteX0" fmla="*/ 194514 w 389027"/>
                <a:gd name="connsiteY0" fmla="*/ 520044 h 600794"/>
                <a:gd name="connsiteX1" fmla="*/ 192331 w 389027"/>
                <a:gd name="connsiteY1" fmla="*/ 522220 h 600794"/>
                <a:gd name="connsiteX2" fmla="*/ 194514 w 389027"/>
                <a:gd name="connsiteY2" fmla="*/ 524214 h 600794"/>
                <a:gd name="connsiteX3" fmla="*/ 196697 w 389027"/>
                <a:gd name="connsiteY3" fmla="*/ 522220 h 600794"/>
                <a:gd name="connsiteX4" fmla="*/ 194514 w 389027"/>
                <a:gd name="connsiteY4" fmla="*/ 520044 h 600794"/>
                <a:gd name="connsiteX5" fmla="*/ 194514 w 389027"/>
                <a:gd name="connsiteY5" fmla="*/ 500097 h 600794"/>
                <a:gd name="connsiteX6" fmla="*/ 216707 w 389027"/>
                <a:gd name="connsiteY6" fmla="*/ 522220 h 600794"/>
                <a:gd name="connsiteX7" fmla="*/ 194514 w 389027"/>
                <a:gd name="connsiteY7" fmla="*/ 544342 h 600794"/>
                <a:gd name="connsiteX8" fmla="*/ 172321 w 389027"/>
                <a:gd name="connsiteY8" fmla="*/ 522220 h 600794"/>
                <a:gd name="connsiteX9" fmla="*/ 194514 w 389027"/>
                <a:gd name="connsiteY9" fmla="*/ 500097 h 600794"/>
                <a:gd name="connsiteX10" fmla="*/ 36358 w 389027"/>
                <a:gd name="connsiteY10" fmla="*/ 482632 h 600794"/>
                <a:gd name="connsiteX11" fmla="*/ 36358 w 389027"/>
                <a:gd name="connsiteY11" fmla="*/ 546342 h 600794"/>
                <a:gd name="connsiteX12" fmla="*/ 54536 w 389027"/>
                <a:gd name="connsiteY12" fmla="*/ 564492 h 600794"/>
                <a:gd name="connsiteX13" fmla="*/ 334490 w 389027"/>
                <a:gd name="connsiteY13" fmla="*/ 564492 h 600794"/>
                <a:gd name="connsiteX14" fmla="*/ 352669 w 389027"/>
                <a:gd name="connsiteY14" fmla="*/ 546342 h 600794"/>
                <a:gd name="connsiteX15" fmla="*/ 352669 w 389027"/>
                <a:gd name="connsiteY15" fmla="*/ 482632 h 600794"/>
                <a:gd name="connsiteX16" fmla="*/ 36358 w 389027"/>
                <a:gd name="connsiteY16" fmla="*/ 127237 h 600794"/>
                <a:gd name="connsiteX17" fmla="*/ 36358 w 389027"/>
                <a:gd name="connsiteY17" fmla="*/ 446330 h 600794"/>
                <a:gd name="connsiteX18" fmla="*/ 352669 w 389027"/>
                <a:gd name="connsiteY18" fmla="*/ 446330 h 600794"/>
                <a:gd name="connsiteX19" fmla="*/ 352669 w 389027"/>
                <a:gd name="connsiteY19" fmla="*/ 127237 h 600794"/>
                <a:gd name="connsiteX20" fmla="*/ 178151 w 389027"/>
                <a:gd name="connsiteY20" fmla="*/ 52289 h 600794"/>
                <a:gd name="connsiteX21" fmla="*/ 210876 w 389027"/>
                <a:gd name="connsiteY21" fmla="*/ 52289 h 600794"/>
                <a:gd name="connsiteX22" fmla="*/ 223057 w 389027"/>
                <a:gd name="connsiteY22" fmla="*/ 64446 h 600794"/>
                <a:gd name="connsiteX23" fmla="*/ 210876 w 389027"/>
                <a:gd name="connsiteY23" fmla="*/ 76422 h 600794"/>
                <a:gd name="connsiteX24" fmla="*/ 178151 w 389027"/>
                <a:gd name="connsiteY24" fmla="*/ 76422 h 600794"/>
                <a:gd name="connsiteX25" fmla="*/ 165970 w 389027"/>
                <a:gd name="connsiteY25" fmla="*/ 64446 h 600794"/>
                <a:gd name="connsiteX26" fmla="*/ 178151 w 389027"/>
                <a:gd name="connsiteY26" fmla="*/ 52289 h 600794"/>
                <a:gd name="connsiteX27" fmla="*/ 54536 w 389027"/>
                <a:gd name="connsiteY27" fmla="*/ 36302 h 600794"/>
                <a:gd name="connsiteX28" fmla="*/ 36358 w 389027"/>
                <a:gd name="connsiteY28" fmla="*/ 54452 h 600794"/>
                <a:gd name="connsiteX29" fmla="*/ 36358 w 389027"/>
                <a:gd name="connsiteY29" fmla="*/ 90936 h 600794"/>
                <a:gd name="connsiteX30" fmla="*/ 352669 w 389027"/>
                <a:gd name="connsiteY30" fmla="*/ 90936 h 600794"/>
                <a:gd name="connsiteX31" fmla="*/ 352669 w 389027"/>
                <a:gd name="connsiteY31" fmla="*/ 54452 h 600794"/>
                <a:gd name="connsiteX32" fmla="*/ 334490 w 389027"/>
                <a:gd name="connsiteY32" fmla="*/ 36302 h 600794"/>
                <a:gd name="connsiteX33" fmla="*/ 54536 w 389027"/>
                <a:gd name="connsiteY33" fmla="*/ 0 h 600794"/>
                <a:gd name="connsiteX34" fmla="*/ 334490 w 389027"/>
                <a:gd name="connsiteY34" fmla="*/ 0 h 600794"/>
                <a:gd name="connsiteX35" fmla="*/ 389027 w 389027"/>
                <a:gd name="connsiteY35" fmla="*/ 54452 h 600794"/>
                <a:gd name="connsiteX36" fmla="*/ 389027 w 389027"/>
                <a:gd name="connsiteY36" fmla="*/ 546342 h 600794"/>
                <a:gd name="connsiteX37" fmla="*/ 334490 w 389027"/>
                <a:gd name="connsiteY37" fmla="*/ 600794 h 600794"/>
                <a:gd name="connsiteX38" fmla="*/ 54536 w 389027"/>
                <a:gd name="connsiteY38" fmla="*/ 600794 h 600794"/>
                <a:gd name="connsiteX39" fmla="*/ 0 w 389027"/>
                <a:gd name="connsiteY39" fmla="*/ 546342 h 600794"/>
                <a:gd name="connsiteX40" fmla="*/ 0 w 389027"/>
                <a:gd name="connsiteY40" fmla="*/ 54452 h 600794"/>
                <a:gd name="connsiteX41" fmla="*/ 54536 w 389027"/>
                <a:gd name="connsiteY41" fmla="*/ 0 h 60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89027" h="600794">
                  <a:moveTo>
                    <a:pt x="194514" y="520044"/>
                  </a:moveTo>
                  <a:cubicBezTo>
                    <a:pt x="193423" y="520044"/>
                    <a:pt x="192331" y="520950"/>
                    <a:pt x="192331" y="522220"/>
                  </a:cubicBezTo>
                  <a:cubicBezTo>
                    <a:pt x="192331" y="523308"/>
                    <a:pt x="193423" y="524214"/>
                    <a:pt x="194514" y="524214"/>
                  </a:cubicBezTo>
                  <a:cubicBezTo>
                    <a:pt x="195605" y="524214"/>
                    <a:pt x="196697" y="523308"/>
                    <a:pt x="196697" y="522220"/>
                  </a:cubicBezTo>
                  <a:cubicBezTo>
                    <a:pt x="196697" y="520950"/>
                    <a:pt x="195605" y="520044"/>
                    <a:pt x="194514" y="520044"/>
                  </a:cubicBezTo>
                  <a:close/>
                  <a:moveTo>
                    <a:pt x="194514" y="500097"/>
                  </a:moveTo>
                  <a:cubicBezTo>
                    <a:pt x="206702" y="500097"/>
                    <a:pt x="216707" y="510071"/>
                    <a:pt x="216707" y="522220"/>
                  </a:cubicBezTo>
                  <a:cubicBezTo>
                    <a:pt x="216707" y="534369"/>
                    <a:pt x="206702" y="544342"/>
                    <a:pt x="194514" y="544342"/>
                  </a:cubicBezTo>
                  <a:cubicBezTo>
                    <a:pt x="182326" y="544342"/>
                    <a:pt x="172321" y="534369"/>
                    <a:pt x="172321" y="522220"/>
                  </a:cubicBezTo>
                  <a:cubicBezTo>
                    <a:pt x="172321" y="510071"/>
                    <a:pt x="182326" y="500097"/>
                    <a:pt x="194514" y="500097"/>
                  </a:cubicBezTo>
                  <a:close/>
                  <a:moveTo>
                    <a:pt x="36358" y="482632"/>
                  </a:moveTo>
                  <a:lnTo>
                    <a:pt x="36358" y="546342"/>
                  </a:lnTo>
                  <a:cubicBezTo>
                    <a:pt x="36358" y="556325"/>
                    <a:pt x="44538" y="564492"/>
                    <a:pt x="54536" y="564492"/>
                  </a:cubicBezTo>
                  <a:lnTo>
                    <a:pt x="334490" y="564492"/>
                  </a:lnTo>
                  <a:cubicBezTo>
                    <a:pt x="344489" y="564492"/>
                    <a:pt x="352669" y="556325"/>
                    <a:pt x="352669" y="546342"/>
                  </a:cubicBezTo>
                  <a:lnTo>
                    <a:pt x="352669" y="482632"/>
                  </a:lnTo>
                  <a:close/>
                  <a:moveTo>
                    <a:pt x="36358" y="127237"/>
                  </a:moveTo>
                  <a:lnTo>
                    <a:pt x="36358" y="446330"/>
                  </a:lnTo>
                  <a:lnTo>
                    <a:pt x="352669" y="446330"/>
                  </a:lnTo>
                  <a:lnTo>
                    <a:pt x="352669" y="127237"/>
                  </a:lnTo>
                  <a:close/>
                  <a:moveTo>
                    <a:pt x="178151" y="52289"/>
                  </a:moveTo>
                  <a:lnTo>
                    <a:pt x="210876" y="52289"/>
                  </a:lnTo>
                  <a:cubicBezTo>
                    <a:pt x="217603" y="52289"/>
                    <a:pt x="223057" y="57732"/>
                    <a:pt x="223057" y="64446"/>
                  </a:cubicBezTo>
                  <a:cubicBezTo>
                    <a:pt x="223057" y="70978"/>
                    <a:pt x="217603" y="76422"/>
                    <a:pt x="210876" y="76422"/>
                  </a:cubicBezTo>
                  <a:lnTo>
                    <a:pt x="178151" y="76422"/>
                  </a:lnTo>
                  <a:cubicBezTo>
                    <a:pt x="171424" y="76422"/>
                    <a:pt x="165970" y="70978"/>
                    <a:pt x="165970" y="64446"/>
                  </a:cubicBezTo>
                  <a:cubicBezTo>
                    <a:pt x="165970" y="57732"/>
                    <a:pt x="171424" y="52289"/>
                    <a:pt x="178151" y="52289"/>
                  </a:cubicBezTo>
                  <a:close/>
                  <a:moveTo>
                    <a:pt x="54536" y="36302"/>
                  </a:moveTo>
                  <a:cubicBezTo>
                    <a:pt x="44538" y="36302"/>
                    <a:pt x="36358" y="44469"/>
                    <a:pt x="36358" y="54452"/>
                  </a:cubicBezTo>
                  <a:lnTo>
                    <a:pt x="36358" y="90936"/>
                  </a:lnTo>
                  <a:lnTo>
                    <a:pt x="352669" y="90936"/>
                  </a:lnTo>
                  <a:lnTo>
                    <a:pt x="352669" y="54452"/>
                  </a:lnTo>
                  <a:cubicBezTo>
                    <a:pt x="352669" y="44469"/>
                    <a:pt x="344489" y="36302"/>
                    <a:pt x="334490" y="36302"/>
                  </a:cubicBezTo>
                  <a:close/>
                  <a:moveTo>
                    <a:pt x="54536" y="0"/>
                  </a:moveTo>
                  <a:lnTo>
                    <a:pt x="334490" y="0"/>
                  </a:lnTo>
                  <a:cubicBezTo>
                    <a:pt x="364486" y="0"/>
                    <a:pt x="389027" y="24503"/>
                    <a:pt x="389027" y="54452"/>
                  </a:cubicBezTo>
                  <a:lnTo>
                    <a:pt x="389027" y="546342"/>
                  </a:lnTo>
                  <a:cubicBezTo>
                    <a:pt x="389027" y="576291"/>
                    <a:pt x="364486" y="600794"/>
                    <a:pt x="334490" y="600794"/>
                  </a:cubicBezTo>
                  <a:lnTo>
                    <a:pt x="54536" y="600794"/>
                  </a:lnTo>
                  <a:cubicBezTo>
                    <a:pt x="24541" y="600794"/>
                    <a:pt x="0" y="576291"/>
                    <a:pt x="0" y="546342"/>
                  </a:cubicBezTo>
                  <a:lnTo>
                    <a:pt x="0" y="54452"/>
                  </a:lnTo>
                  <a:cubicBezTo>
                    <a:pt x="0" y="24503"/>
                    <a:pt x="24541" y="0"/>
                    <a:pt x="54536" y="0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</p:sp>
      </p:grpSp>
      <p:grpSp>
        <p:nvGrpSpPr>
          <p:cNvPr id="10" name="组合 9"/>
          <p:cNvGrpSpPr/>
          <p:nvPr userDrawn="1"/>
        </p:nvGrpSpPr>
        <p:grpSpPr>
          <a:xfrm>
            <a:off x="9017809" y="3502534"/>
            <a:ext cx="1298681" cy="1298677"/>
            <a:chOff x="9060858" y="2941330"/>
            <a:chExt cx="1175748" cy="1175745"/>
          </a:xfrm>
        </p:grpSpPr>
        <p:sp>
          <p:nvSpPr>
            <p:cNvPr id="11" name="椭圆 10"/>
            <p:cNvSpPr/>
            <p:nvPr/>
          </p:nvSpPr>
          <p:spPr>
            <a:xfrm>
              <a:off x="9060858" y="2941330"/>
              <a:ext cx="1175748" cy="117574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28000"/>
                  </a:scheme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2" name="laptop-arrow_73502"/>
            <p:cNvSpPr>
              <a:spLocks noChangeAspect="1"/>
            </p:cNvSpPr>
            <p:nvPr/>
          </p:nvSpPr>
          <p:spPr bwMode="auto">
            <a:xfrm>
              <a:off x="9344550" y="3305287"/>
              <a:ext cx="609685" cy="447830"/>
            </a:xfrm>
            <a:custGeom>
              <a:avLst/>
              <a:gdLst>
                <a:gd name="connsiteX0" fmla="*/ 42959 w 606580"/>
                <a:gd name="connsiteY0" fmla="*/ 366934 h 445550"/>
                <a:gd name="connsiteX1" fmla="*/ 36874 w 606580"/>
                <a:gd name="connsiteY1" fmla="*/ 373010 h 445550"/>
                <a:gd name="connsiteX2" fmla="*/ 36874 w 606580"/>
                <a:gd name="connsiteY2" fmla="*/ 402468 h 445550"/>
                <a:gd name="connsiteX3" fmla="*/ 42959 w 606580"/>
                <a:gd name="connsiteY3" fmla="*/ 408728 h 445550"/>
                <a:gd name="connsiteX4" fmla="*/ 563437 w 606580"/>
                <a:gd name="connsiteY4" fmla="*/ 408728 h 445550"/>
                <a:gd name="connsiteX5" fmla="*/ 569706 w 606580"/>
                <a:gd name="connsiteY5" fmla="*/ 402468 h 445550"/>
                <a:gd name="connsiteX6" fmla="*/ 569706 w 606580"/>
                <a:gd name="connsiteY6" fmla="*/ 373010 h 445550"/>
                <a:gd name="connsiteX7" fmla="*/ 563437 w 606580"/>
                <a:gd name="connsiteY7" fmla="*/ 366934 h 445550"/>
                <a:gd name="connsiteX8" fmla="*/ 254988 w 606580"/>
                <a:gd name="connsiteY8" fmla="*/ 149113 h 445550"/>
                <a:gd name="connsiteX9" fmla="*/ 269552 w 606580"/>
                <a:gd name="connsiteY9" fmla="*/ 212435 h 445550"/>
                <a:gd name="connsiteX10" fmla="*/ 271027 w 606580"/>
                <a:gd name="connsiteY10" fmla="*/ 210962 h 445550"/>
                <a:gd name="connsiteX11" fmla="*/ 284854 w 606580"/>
                <a:gd name="connsiteY11" fmla="*/ 205072 h 445550"/>
                <a:gd name="connsiteX12" fmla="*/ 298865 w 606580"/>
                <a:gd name="connsiteY12" fmla="*/ 210962 h 445550"/>
                <a:gd name="connsiteX13" fmla="*/ 332417 w 606580"/>
                <a:gd name="connsiteY13" fmla="*/ 244464 h 445550"/>
                <a:gd name="connsiteX14" fmla="*/ 350484 w 606580"/>
                <a:gd name="connsiteY14" fmla="*/ 226425 h 445550"/>
                <a:gd name="connsiteX15" fmla="*/ 316931 w 606580"/>
                <a:gd name="connsiteY15" fmla="*/ 192923 h 445550"/>
                <a:gd name="connsiteX16" fmla="*/ 311032 w 606580"/>
                <a:gd name="connsiteY16" fmla="*/ 178933 h 445550"/>
                <a:gd name="connsiteX17" fmla="*/ 316931 w 606580"/>
                <a:gd name="connsiteY17" fmla="*/ 165127 h 445550"/>
                <a:gd name="connsiteX18" fmla="*/ 318406 w 606580"/>
                <a:gd name="connsiteY18" fmla="*/ 163655 h 445550"/>
                <a:gd name="connsiteX19" fmla="*/ 248535 w 606580"/>
                <a:gd name="connsiteY19" fmla="*/ 122422 h 445550"/>
                <a:gd name="connsiteX20" fmla="*/ 338317 w 606580"/>
                <a:gd name="connsiteY20" fmla="*/ 143038 h 445550"/>
                <a:gd name="connsiteX21" fmla="*/ 350853 w 606580"/>
                <a:gd name="connsiteY21" fmla="*/ 154267 h 445550"/>
                <a:gd name="connsiteX22" fmla="*/ 346244 w 606580"/>
                <a:gd name="connsiteY22" fmla="*/ 170465 h 445550"/>
                <a:gd name="connsiteX23" fmla="*/ 337764 w 606580"/>
                <a:gd name="connsiteY23" fmla="*/ 178933 h 445550"/>
                <a:gd name="connsiteX24" fmla="*/ 371316 w 606580"/>
                <a:gd name="connsiteY24" fmla="*/ 212435 h 445550"/>
                <a:gd name="connsiteX25" fmla="*/ 377031 w 606580"/>
                <a:gd name="connsiteY25" fmla="*/ 226425 h 445550"/>
                <a:gd name="connsiteX26" fmla="*/ 371316 w 606580"/>
                <a:gd name="connsiteY26" fmla="*/ 240230 h 445550"/>
                <a:gd name="connsiteX27" fmla="*/ 346244 w 606580"/>
                <a:gd name="connsiteY27" fmla="*/ 265265 h 445550"/>
                <a:gd name="connsiteX28" fmla="*/ 332417 w 606580"/>
                <a:gd name="connsiteY28" fmla="*/ 270971 h 445550"/>
                <a:gd name="connsiteX29" fmla="*/ 318406 w 606580"/>
                <a:gd name="connsiteY29" fmla="*/ 265265 h 445550"/>
                <a:gd name="connsiteX30" fmla="*/ 284854 w 606580"/>
                <a:gd name="connsiteY30" fmla="*/ 231763 h 445550"/>
                <a:gd name="connsiteX31" fmla="*/ 276373 w 606580"/>
                <a:gd name="connsiteY31" fmla="*/ 240230 h 445550"/>
                <a:gd name="connsiteX32" fmla="*/ 264390 w 606580"/>
                <a:gd name="connsiteY32" fmla="*/ 245384 h 445550"/>
                <a:gd name="connsiteX33" fmla="*/ 248904 w 606580"/>
                <a:gd name="connsiteY33" fmla="*/ 232315 h 445550"/>
                <a:gd name="connsiteX34" fmla="*/ 228256 w 606580"/>
                <a:gd name="connsiteY34" fmla="*/ 142670 h 445550"/>
                <a:gd name="connsiteX35" fmla="*/ 231390 w 606580"/>
                <a:gd name="connsiteY35" fmla="*/ 127944 h 445550"/>
                <a:gd name="connsiteX36" fmla="*/ 248535 w 606580"/>
                <a:gd name="connsiteY36" fmla="*/ 122422 h 445550"/>
                <a:gd name="connsiteX37" fmla="*/ 96795 w 606580"/>
                <a:gd name="connsiteY37" fmla="*/ 36822 h 445550"/>
                <a:gd name="connsiteX38" fmla="*/ 78358 w 606580"/>
                <a:gd name="connsiteY38" fmla="*/ 55233 h 445550"/>
                <a:gd name="connsiteX39" fmla="*/ 78358 w 606580"/>
                <a:gd name="connsiteY39" fmla="*/ 330112 h 445550"/>
                <a:gd name="connsiteX40" fmla="*/ 528223 w 606580"/>
                <a:gd name="connsiteY40" fmla="*/ 330112 h 445550"/>
                <a:gd name="connsiteX41" fmla="*/ 528223 w 606580"/>
                <a:gd name="connsiteY41" fmla="*/ 55233 h 445550"/>
                <a:gd name="connsiteX42" fmla="*/ 509786 w 606580"/>
                <a:gd name="connsiteY42" fmla="*/ 36822 h 445550"/>
                <a:gd name="connsiteX43" fmla="*/ 96795 w 606580"/>
                <a:gd name="connsiteY43" fmla="*/ 0 h 445550"/>
                <a:gd name="connsiteX44" fmla="*/ 509786 w 606580"/>
                <a:gd name="connsiteY44" fmla="*/ 0 h 445550"/>
                <a:gd name="connsiteX45" fmla="*/ 565097 w 606580"/>
                <a:gd name="connsiteY45" fmla="*/ 55233 h 445550"/>
                <a:gd name="connsiteX46" fmla="*/ 565097 w 606580"/>
                <a:gd name="connsiteY46" fmla="*/ 330112 h 445550"/>
                <a:gd name="connsiteX47" fmla="*/ 606580 w 606580"/>
                <a:gd name="connsiteY47" fmla="*/ 373010 h 445550"/>
                <a:gd name="connsiteX48" fmla="*/ 606580 w 606580"/>
                <a:gd name="connsiteY48" fmla="*/ 402468 h 445550"/>
                <a:gd name="connsiteX49" fmla="*/ 563437 w 606580"/>
                <a:gd name="connsiteY49" fmla="*/ 445550 h 445550"/>
                <a:gd name="connsiteX50" fmla="*/ 42959 w 606580"/>
                <a:gd name="connsiteY50" fmla="*/ 445550 h 445550"/>
                <a:gd name="connsiteX51" fmla="*/ 0 w 606580"/>
                <a:gd name="connsiteY51" fmla="*/ 402468 h 445550"/>
                <a:gd name="connsiteX52" fmla="*/ 0 w 606580"/>
                <a:gd name="connsiteY52" fmla="*/ 373010 h 445550"/>
                <a:gd name="connsiteX53" fmla="*/ 41484 w 606580"/>
                <a:gd name="connsiteY53" fmla="*/ 330112 h 445550"/>
                <a:gd name="connsiteX54" fmla="*/ 41484 w 606580"/>
                <a:gd name="connsiteY54" fmla="*/ 55233 h 445550"/>
                <a:gd name="connsiteX55" fmla="*/ 96795 w 606580"/>
                <a:gd name="connsiteY55" fmla="*/ 0 h 44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6580" h="445550">
                  <a:moveTo>
                    <a:pt x="42959" y="366934"/>
                  </a:moveTo>
                  <a:cubicBezTo>
                    <a:pt x="39640" y="366934"/>
                    <a:pt x="36874" y="369696"/>
                    <a:pt x="36874" y="373010"/>
                  </a:cubicBezTo>
                  <a:lnTo>
                    <a:pt x="36874" y="402468"/>
                  </a:lnTo>
                  <a:cubicBezTo>
                    <a:pt x="36874" y="405782"/>
                    <a:pt x="39640" y="408728"/>
                    <a:pt x="42959" y="408728"/>
                  </a:cubicBezTo>
                  <a:lnTo>
                    <a:pt x="563437" y="408728"/>
                  </a:lnTo>
                  <a:cubicBezTo>
                    <a:pt x="566756" y="408728"/>
                    <a:pt x="569706" y="405782"/>
                    <a:pt x="569706" y="402468"/>
                  </a:cubicBezTo>
                  <a:lnTo>
                    <a:pt x="569706" y="373010"/>
                  </a:lnTo>
                  <a:cubicBezTo>
                    <a:pt x="569706" y="369696"/>
                    <a:pt x="566756" y="366934"/>
                    <a:pt x="563437" y="366934"/>
                  </a:cubicBezTo>
                  <a:close/>
                  <a:moveTo>
                    <a:pt x="254988" y="149113"/>
                  </a:moveTo>
                  <a:lnTo>
                    <a:pt x="269552" y="212435"/>
                  </a:lnTo>
                  <a:lnTo>
                    <a:pt x="271027" y="210962"/>
                  </a:lnTo>
                  <a:cubicBezTo>
                    <a:pt x="274714" y="207097"/>
                    <a:pt x="279692" y="205072"/>
                    <a:pt x="284854" y="205072"/>
                  </a:cubicBezTo>
                  <a:cubicBezTo>
                    <a:pt x="290200" y="205072"/>
                    <a:pt x="295177" y="207097"/>
                    <a:pt x="298865" y="210962"/>
                  </a:cubicBezTo>
                  <a:lnTo>
                    <a:pt x="332417" y="244464"/>
                  </a:lnTo>
                  <a:lnTo>
                    <a:pt x="350484" y="226425"/>
                  </a:lnTo>
                  <a:lnTo>
                    <a:pt x="316931" y="192923"/>
                  </a:lnTo>
                  <a:cubicBezTo>
                    <a:pt x="313244" y="189057"/>
                    <a:pt x="311032" y="184271"/>
                    <a:pt x="311032" y="178933"/>
                  </a:cubicBezTo>
                  <a:cubicBezTo>
                    <a:pt x="311032" y="173779"/>
                    <a:pt x="313244" y="168809"/>
                    <a:pt x="316931" y="165127"/>
                  </a:cubicBezTo>
                  <a:lnTo>
                    <a:pt x="318406" y="163655"/>
                  </a:lnTo>
                  <a:close/>
                  <a:moveTo>
                    <a:pt x="248535" y="122422"/>
                  </a:moveTo>
                  <a:lnTo>
                    <a:pt x="338317" y="143038"/>
                  </a:lnTo>
                  <a:cubicBezTo>
                    <a:pt x="344585" y="144511"/>
                    <a:pt x="349378" y="148560"/>
                    <a:pt x="350853" y="154267"/>
                  </a:cubicBezTo>
                  <a:cubicBezTo>
                    <a:pt x="352512" y="159789"/>
                    <a:pt x="350853" y="165864"/>
                    <a:pt x="346244" y="170465"/>
                  </a:cubicBezTo>
                  <a:lnTo>
                    <a:pt x="337764" y="178933"/>
                  </a:lnTo>
                  <a:lnTo>
                    <a:pt x="371316" y="212435"/>
                  </a:lnTo>
                  <a:cubicBezTo>
                    <a:pt x="375003" y="216116"/>
                    <a:pt x="377031" y="221086"/>
                    <a:pt x="377031" y="226425"/>
                  </a:cubicBezTo>
                  <a:cubicBezTo>
                    <a:pt x="377031" y="231579"/>
                    <a:pt x="375003" y="236549"/>
                    <a:pt x="371316" y="240230"/>
                  </a:cubicBezTo>
                  <a:lnTo>
                    <a:pt x="346244" y="265265"/>
                  </a:lnTo>
                  <a:cubicBezTo>
                    <a:pt x="342557" y="268946"/>
                    <a:pt x="337579" y="270971"/>
                    <a:pt x="332417" y="270971"/>
                  </a:cubicBezTo>
                  <a:cubicBezTo>
                    <a:pt x="327071" y="270971"/>
                    <a:pt x="322278" y="268946"/>
                    <a:pt x="318406" y="265265"/>
                  </a:cubicBezTo>
                  <a:lnTo>
                    <a:pt x="284854" y="231763"/>
                  </a:lnTo>
                  <a:lnTo>
                    <a:pt x="276373" y="240230"/>
                  </a:lnTo>
                  <a:cubicBezTo>
                    <a:pt x="273055" y="243544"/>
                    <a:pt x="268630" y="245384"/>
                    <a:pt x="264390" y="245384"/>
                  </a:cubicBezTo>
                  <a:cubicBezTo>
                    <a:pt x="256831" y="245384"/>
                    <a:pt x="250748" y="240230"/>
                    <a:pt x="248904" y="232315"/>
                  </a:cubicBezTo>
                  <a:lnTo>
                    <a:pt x="228256" y="142670"/>
                  </a:lnTo>
                  <a:cubicBezTo>
                    <a:pt x="227150" y="137332"/>
                    <a:pt x="228256" y="131994"/>
                    <a:pt x="231390" y="127944"/>
                  </a:cubicBezTo>
                  <a:cubicBezTo>
                    <a:pt x="235262" y="123158"/>
                    <a:pt x="241899" y="120949"/>
                    <a:pt x="248535" y="122422"/>
                  </a:cubicBezTo>
                  <a:close/>
                  <a:moveTo>
                    <a:pt x="96795" y="36822"/>
                  </a:moveTo>
                  <a:cubicBezTo>
                    <a:pt x="86655" y="36822"/>
                    <a:pt x="78358" y="45107"/>
                    <a:pt x="78358" y="55233"/>
                  </a:cubicBezTo>
                  <a:lnTo>
                    <a:pt x="78358" y="330112"/>
                  </a:lnTo>
                  <a:lnTo>
                    <a:pt x="528223" y="330112"/>
                  </a:lnTo>
                  <a:lnTo>
                    <a:pt x="528223" y="55233"/>
                  </a:lnTo>
                  <a:cubicBezTo>
                    <a:pt x="528223" y="45107"/>
                    <a:pt x="519926" y="36822"/>
                    <a:pt x="509786" y="36822"/>
                  </a:cubicBezTo>
                  <a:close/>
                  <a:moveTo>
                    <a:pt x="96795" y="0"/>
                  </a:moveTo>
                  <a:lnTo>
                    <a:pt x="509786" y="0"/>
                  </a:lnTo>
                  <a:cubicBezTo>
                    <a:pt x="540207" y="0"/>
                    <a:pt x="565097" y="24671"/>
                    <a:pt x="565097" y="55233"/>
                  </a:cubicBezTo>
                  <a:lnTo>
                    <a:pt x="565097" y="330112"/>
                  </a:lnTo>
                  <a:cubicBezTo>
                    <a:pt x="587959" y="331033"/>
                    <a:pt x="606580" y="349996"/>
                    <a:pt x="606580" y="373010"/>
                  </a:cubicBezTo>
                  <a:lnTo>
                    <a:pt x="606580" y="402468"/>
                  </a:lnTo>
                  <a:cubicBezTo>
                    <a:pt x="606580" y="426218"/>
                    <a:pt x="587221" y="445550"/>
                    <a:pt x="563437" y="445550"/>
                  </a:cubicBezTo>
                  <a:lnTo>
                    <a:pt x="42959" y="445550"/>
                  </a:lnTo>
                  <a:cubicBezTo>
                    <a:pt x="19359" y="445550"/>
                    <a:pt x="0" y="426218"/>
                    <a:pt x="0" y="402468"/>
                  </a:cubicBezTo>
                  <a:lnTo>
                    <a:pt x="0" y="373010"/>
                  </a:lnTo>
                  <a:cubicBezTo>
                    <a:pt x="0" y="349812"/>
                    <a:pt x="18437" y="331033"/>
                    <a:pt x="41484" y="330112"/>
                  </a:cubicBezTo>
                  <a:lnTo>
                    <a:pt x="41484" y="55233"/>
                  </a:lnTo>
                  <a:cubicBezTo>
                    <a:pt x="41484" y="24671"/>
                    <a:pt x="66189" y="0"/>
                    <a:pt x="96795" y="0"/>
                  </a:cubicBez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noFill/>
            </a:ln>
          </p:spPr>
        </p:sp>
      </p:grpSp>
      <p:grpSp>
        <p:nvGrpSpPr>
          <p:cNvPr id="13" name="组合 12"/>
          <p:cNvGrpSpPr/>
          <p:nvPr userDrawn="1"/>
        </p:nvGrpSpPr>
        <p:grpSpPr>
          <a:xfrm>
            <a:off x="8481089" y="1957444"/>
            <a:ext cx="736515" cy="736514"/>
            <a:chOff x="8031910" y="1957790"/>
            <a:chExt cx="588373" cy="588372"/>
          </a:xfrm>
        </p:grpSpPr>
        <p:sp>
          <p:nvSpPr>
            <p:cNvPr id="14" name="椭圆 13"/>
            <p:cNvSpPr/>
            <p:nvPr/>
          </p:nvSpPr>
          <p:spPr>
            <a:xfrm>
              <a:off x="8031910" y="1957790"/>
              <a:ext cx="588373" cy="588372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3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5" name="wristwatch-app_73339"/>
            <p:cNvSpPr>
              <a:spLocks noChangeAspect="1"/>
            </p:cNvSpPr>
            <p:nvPr/>
          </p:nvSpPr>
          <p:spPr bwMode="auto">
            <a:xfrm>
              <a:off x="8231705" y="2104978"/>
              <a:ext cx="188147" cy="304843"/>
            </a:xfrm>
            <a:custGeom>
              <a:avLst/>
              <a:gdLst>
                <a:gd name="connsiteX0" fmla="*/ 83293 w 375337"/>
                <a:gd name="connsiteY0" fmla="*/ 490253 h 608133"/>
                <a:gd name="connsiteX1" fmla="*/ 116508 w 375337"/>
                <a:gd name="connsiteY1" fmla="*/ 573422 h 608133"/>
                <a:gd name="connsiteX2" fmla="*/ 117024 w 375337"/>
                <a:gd name="connsiteY2" fmla="*/ 573766 h 608133"/>
                <a:gd name="connsiteX3" fmla="*/ 258485 w 375337"/>
                <a:gd name="connsiteY3" fmla="*/ 573766 h 608133"/>
                <a:gd name="connsiteX4" fmla="*/ 259001 w 375337"/>
                <a:gd name="connsiteY4" fmla="*/ 573422 h 608133"/>
                <a:gd name="connsiteX5" fmla="*/ 292044 w 375337"/>
                <a:gd name="connsiteY5" fmla="*/ 490253 h 608133"/>
                <a:gd name="connsiteX6" fmla="*/ 228509 w 375337"/>
                <a:gd name="connsiteY6" fmla="*/ 353284 h 608133"/>
                <a:gd name="connsiteX7" fmla="*/ 228509 w 375337"/>
                <a:gd name="connsiteY7" fmla="*/ 400004 h 608133"/>
                <a:gd name="connsiteX8" fmla="*/ 282384 w 375337"/>
                <a:gd name="connsiteY8" fmla="*/ 400004 h 608133"/>
                <a:gd name="connsiteX9" fmla="*/ 282384 w 375337"/>
                <a:gd name="connsiteY9" fmla="*/ 353284 h 608133"/>
                <a:gd name="connsiteX10" fmla="*/ 92946 w 375337"/>
                <a:gd name="connsiteY10" fmla="*/ 353284 h 608133"/>
                <a:gd name="connsiteX11" fmla="*/ 92946 w 375337"/>
                <a:gd name="connsiteY11" fmla="*/ 400004 h 608133"/>
                <a:gd name="connsiteX12" fmla="*/ 146976 w 375337"/>
                <a:gd name="connsiteY12" fmla="*/ 400004 h 608133"/>
                <a:gd name="connsiteX13" fmla="*/ 146976 w 375337"/>
                <a:gd name="connsiteY13" fmla="*/ 353284 h 608133"/>
                <a:gd name="connsiteX14" fmla="*/ 226100 w 375337"/>
                <a:gd name="connsiteY14" fmla="*/ 325801 h 608133"/>
                <a:gd name="connsiteX15" fmla="*/ 284793 w 375337"/>
                <a:gd name="connsiteY15" fmla="*/ 325801 h 608133"/>
                <a:gd name="connsiteX16" fmla="*/ 309923 w 375337"/>
                <a:gd name="connsiteY16" fmla="*/ 350879 h 608133"/>
                <a:gd name="connsiteX17" fmla="*/ 309923 w 375337"/>
                <a:gd name="connsiteY17" fmla="*/ 402237 h 608133"/>
                <a:gd name="connsiteX18" fmla="*/ 284793 w 375337"/>
                <a:gd name="connsiteY18" fmla="*/ 427486 h 608133"/>
                <a:gd name="connsiteX19" fmla="*/ 226100 w 375337"/>
                <a:gd name="connsiteY19" fmla="*/ 427486 h 608133"/>
                <a:gd name="connsiteX20" fmla="*/ 200970 w 375337"/>
                <a:gd name="connsiteY20" fmla="*/ 402237 h 608133"/>
                <a:gd name="connsiteX21" fmla="*/ 200970 w 375337"/>
                <a:gd name="connsiteY21" fmla="*/ 350879 h 608133"/>
                <a:gd name="connsiteX22" fmla="*/ 226100 w 375337"/>
                <a:gd name="connsiteY22" fmla="*/ 325801 h 608133"/>
                <a:gd name="connsiteX23" fmla="*/ 90709 w 375337"/>
                <a:gd name="connsiteY23" fmla="*/ 325801 h 608133"/>
                <a:gd name="connsiteX24" fmla="*/ 149213 w 375337"/>
                <a:gd name="connsiteY24" fmla="*/ 325801 h 608133"/>
                <a:gd name="connsiteX25" fmla="*/ 174508 w 375337"/>
                <a:gd name="connsiteY25" fmla="*/ 350879 h 608133"/>
                <a:gd name="connsiteX26" fmla="*/ 174508 w 375337"/>
                <a:gd name="connsiteY26" fmla="*/ 402237 h 608133"/>
                <a:gd name="connsiteX27" fmla="*/ 149213 w 375337"/>
                <a:gd name="connsiteY27" fmla="*/ 427486 h 608133"/>
                <a:gd name="connsiteX28" fmla="*/ 90709 w 375337"/>
                <a:gd name="connsiteY28" fmla="*/ 427486 h 608133"/>
                <a:gd name="connsiteX29" fmla="*/ 65414 w 375337"/>
                <a:gd name="connsiteY29" fmla="*/ 402237 h 608133"/>
                <a:gd name="connsiteX30" fmla="*/ 65414 w 375337"/>
                <a:gd name="connsiteY30" fmla="*/ 350879 h 608133"/>
                <a:gd name="connsiteX31" fmla="*/ 90709 w 375337"/>
                <a:gd name="connsiteY31" fmla="*/ 325801 h 608133"/>
                <a:gd name="connsiteX32" fmla="*/ 228509 w 375337"/>
                <a:gd name="connsiteY32" fmla="*/ 231134 h 608133"/>
                <a:gd name="connsiteX33" fmla="*/ 228509 w 375337"/>
                <a:gd name="connsiteY33" fmla="*/ 277854 h 608133"/>
                <a:gd name="connsiteX34" fmla="*/ 282384 w 375337"/>
                <a:gd name="connsiteY34" fmla="*/ 277854 h 608133"/>
                <a:gd name="connsiteX35" fmla="*/ 282384 w 375337"/>
                <a:gd name="connsiteY35" fmla="*/ 231134 h 608133"/>
                <a:gd name="connsiteX36" fmla="*/ 92946 w 375337"/>
                <a:gd name="connsiteY36" fmla="*/ 231134 h 608133"/>
                <a:gd name="connsiteX37" fmla="*/ 92946 w 375337"/>
                <a:gd name="connsiteY37" fmla="*/ 277854 h 608133"/>
                <a:gd name="connsiteX38" fmla="*/ 146976 w 375337"/>
                <a:gd name="connsiteY38" fmla="*/ 277854 h 608133"/>
                <a:gd name="connsiteX39" fmla="*/ 146976 w 375337"/>
                <a:gd name="connsiteY39" fmla="*/ 231134 h 608133"/>
                <a:gd name="connsiteX40" fmla="*/ 226100 w 375337"/>
                <a:gd name="connsiteY40" fmla="*/ 203652 h 608133"/>
                <a:gd name="connsiteX41" fmla="*/ 284793 w 375337"/>
                <a:gd name="connsiteY41" fmla="*/ 203652 h 608133"/>
                <a:gd name="connsiteX42" fmla="*/ 309923 w 375337"/>
                <a:gd name="connsiteY42" fmla="*/ 228729 h 608133"/>
                <a:gd name="connsiteX43" fmla="*/ 309923 w 375337"/>
                <a:gd name="connsiteY43" fmla="*/ 280087 h 608133"/>
                <a:gd name="connsiteX44" fmla="*/ 284793 w 375337"/>
                <a:gd name="connsiteY44" fmla="*/ 305337 h 608133"/>
                <a:gd name="connsiteX45" fmla="*/ 226100 w 375337"/>
                <a:gd name="connsiteY45" fmla="*/ 305337 h 608133"/>
                <a:gd name="connsiteX46" fmla="*/ 200970 w 375337"/>
                <a:gd name="connsiteY46" fmla="*/ 280087 h 608133"/>
                <a:gd name="connsiteX47" fmla="*/ 200970 w 375337"/>
                <a:gd name="connsiteY47" fmla="*/ 228729 h 608133"/>
                <a:gd name="connsiteX48" fmla="*/ 226100 w 375337"/>
                <a:gd name="connsiteY48" fmla="*/ 203652 h 608133"/>
                <a:gd name="connsiteX49" fmla="*/ 90709 w 375337"/>
                <a:gd name="connsiteY49" fmla="*/ 203652 h 608133"/>
                <a:gd name="connsiteX50" fmla="*/ 149213 w 375337"/>
                <a:gd name="connsiteY50" fmla="*/ 203652 h 608133"/>
                <a:gd name="connsiteX51" fmla="*/ 174508 w 375337"/>
                <a:gd name="connsiteY51" fmla="*/ 228729 h 608133"/>
                <a:gd name="connsiteX52" fmla="*/ 174508 w 375337"/>
                <a:gd name="connsiteY52" fmla="*/ 280087 h 608133"/>
                <a:gd name="connsiteX53" fmla="*/ 149213 w 375337"/>
                <a:gd name="connsiteY53" fmla="*/ 305337 h 608133"/>
                <a:gd name="connsiteX54" fmla="*/ 90709 w 375337"/>
                <a:gd name="connsiteY54" fmla="*/ 305337 h 608133"/>
                <a:gd name="connsiteX55" fmla="*/ 65414 w 375337"/>
                <a:gd name="connsiteY55" fmla="*/ 280087 h 608133"/>
                <a:gd name="connsiteX56" fmla="*/ 65414 w 375337"/>
                <a:gd name="connsiteY56" fmla="*/ 228729 h 608133"/>
                <a:gd name="connsiteX57" fmla="*/ 90709 w 375337"/>
                <a:gd name="connsiteY57" fmla="*/ 203652 h 608133"/>
                <a:gd name="connsiteX58" fmla="*/ 40270 w 375337"/>
                <a:gd name="connsiteY58" fmla="*/ 175102 h 608133"/>
                <a:gd name="connsiteX59" fmla="*/ 34419 w 375337"/>
                <a:gd name="connsiteY59" fmla="*/ 180945 h 608133"/>
                <a:gd name="connsiteX60" fmla="*/ 34419 w 375337"/>
                <a:gd name="connsiteY60" fmla="*/ 450215 h 608133"/>
                <a:gd name="connsiteX61" fmla="*/ 40270 w 375337"/>
                <a:gd name="connsiteY61" fmla="*/ 455885 h 608133"/>
                <a:gd name="connsiteX62" fmla="*/ 58340 w 375337"/>
                <a:gd name="connsiteY62" fmla="*/ 455885 h 608133"/>
                <a:gd name="connsiteX63" fmla="*/ 316997 w 375337"/>
                <a:gd name="connsiteY63" fmla="*/ 455885 h 608133"/>
                <a:gd name="connsiteX64" fmla="*/ 317169 w 375337"/>
                <a:gd name="connsiteY64" fmla="*/ 455885 h 608133"/>
                <a:gd name="connsiteX65" fmla="*/ 335067 w 375337"/>
                <a:gd name="connsiteY65" fmla="*/ 455885 h 608133"/>
                <a:gd name="connsiteX66" fmla="*/ 340918 w 375337"/>
                <a:gd name="connsiteY66" fmla="*/ 450215 h 608133"/>
                <a:gd name="connsiteX67" fmla="*/ 340918 w 375337"/>
                <a:gd name="connsiteY67" fmla="*/ 180945 h 608133"/>
                <a:gd name="connsiteX68" fmla="*/ 335067 w 375337"/>
                <a:gd name="connsiteY68" fmla="*/ 175102 h 608133"/>
                <a:gd name="connsiteX69" fmla="*/ 317513 w 375337"/>
                <a:gd name="connsiteY69" fmla="*/ 175102 h 608133"/>
                <a:gd name="connsiteX70" fmla="*/ 317341 w 375337"/>
                <a:gd name="connsiteY70" fmla="*/ 175102 h 608133"/>
                <a:gd name="connsiteX71" fmla="*/ 57824 w 375337"/>
                <a:gd name="connsiteY71" fmla="*/ 175102 h 608133"/>
                <a:gd name="connsiteX72" fmla="*/ 57651 w 375337"/>
                <a:gd name="connsiteY72" fmla="*/ 175102 h 608133"/>
                <a:gd name="connsiteX73" fmla="*/ 117368 w 375337"/>
                <a:gd name="connsiteY73" fmla="*/ 34367 h 608133"/>
                <a:gd name="connsiteX74" fmla="*/ 81917 w 375337"/>
                <a:gd name="connsiteY74" fmla="*/ 140735 h 608133"/>
                <a:gd name="connsiteX75" fmla="*/ 293592 w 375337"/>
                <a:gd name="connsiteY75" fmla="*/ 140735 h 608133"/>
                <a:gd name="connsiteX76" fmla="*/ 258141 w 375337"/>
                <a:gd name="connsiteY76" fmla="*/ 34367 h 608133"/>
                <a:gd name="connsiteX77" fmla="*/ 116336 w 375337"/>
                <a:gd name="connsiteY77" fmla="*/ 0 h 608133"/>
                <a:gd name="connsiteX78" fmla="*/ 259001 w 375337"/>
                <a:gd name="connsiteY78" fmla="*/ 0 h 608133"/>
                <a:gd name="connsiteX79" fmla="*/ 290495 w 375337"/>
                <a:gd name="connsiteY79" fmla="*/ 22682 h 608133"/>
                <a:gd name="connsiteX80" fmla="*/ 329732 w 375337"/>
                <a:gd name="connsiteY80" fmla="*/ 140735 h 608133"/>
                <a:gd name="connsiteX81" fmla="*/ 335067 w 375337"/>
                <a:gd name="connsiteY81" fmla="*/ 140735 h 608133"/>
                <a:gd name="connsiteX82" fmla="*/ 375337 w 375337"/>
                <a:gd name="connsiteY82" fmla="*/ 180945 h 608133"/>
                <a:gd name="connsiteX83" fmla="*/ 375337 w 375337"/>
                <a:gd name="connsiteY83" fmla="*/ 450215 h 608133"/>
                <a:gd name="connsiteX84" fmla="*/ 335067 w 375337"/>
                <a:gd name="connsiteY84" fmla="*/ 490253 h 608133"/>
                <a:gd name="connsiteX85" fmla="*/ 329044 w 375337"/>
                <a:gd name="connsiteY85" fmla="*/ 490253 h 608133"/>
                <a:gd name="connsiteX86" fmla="*/ 290667 w 375337"/>
                <a:gd name="connsiteY86" fmla="*/ 586654 h 608133"/>
                <a:gd name="connsiteX87" fmla="*/ 259001 w 375337"/>
                <a:gd name="connsiteY87" fmla="*/ 608133 h 608133"/>
                <a:gd name="connsiteX88" fmla="*/ 116336 w 375337"/>
                <a:gd name="connsiteY88" fmla="*/ 608133 h 608133"/>
                <a:gd name="connsiteX89" fmla="*/ 84670 w 375337"/>
                <a:gd name="connsiteY89" fmla="*/ 586654 h 608133"/>
                <a:gd name="connsiteX90" fmla="*/ 46293 w 375337"/>
                <a:gd name="connsiteY90" fmla="*/ 490253 h 608133"/>
                <a:gd name="connsiteX91" fmla="*/ 40270 w 375337"/>
                <a:gd name="connsiteY91" fmla="*/ 490253 h 608133"/>
                <a:gd name="connsiteX92" fmla="*/ 0 w 375337"/>
                <a:gd name="connsiteY92" fmla="*/ 450215 h 608133"/>
                <a:gd name="connsiteX93" fmla="*/ 0 w 375337"/>
                <a:gd name="connsiteY93" fmla="*/ 180945 h 608133"/>
                <a:gd name="connsiteX94" fmla="*/ 40270 w 375337"/>
                <a:gd name="connsiteY94" fmla="*/ 140735 h 608133"/>
                <a:gd name="connsiteX95" fmla="*/ 45605 w 375337"/>
                <a:gd name="connsiteY95" fmla="*/ 140735 h 608133"/>
                <a:gd name="connsiteX96" fmla="*/ 85014 w 375337"/>
                <a:gd name="connsiteY96" fmla="*/ 22682 h 608133"/>
                <a:gd name="connsiteX97" fmla="*/ 116336 w 375337"/>
                <a:gd name="connsiteY97" fmla="*/ 0 h 6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75337" h="608133">
                  <a:moveTo>
                    <a:pt x="83293" y="490253"/>
                  </a:moveTo>
                  <a:lnTo>
                    <a:pt x="116508" y="573422"/>
                  </a:lnTo>
                  <a:cubicBezTo>
                    <a:pt x="116508" y="573594"/>
                    <a:pt x="116852" y="573766"/>
                    <a:pt x="117024" y="573766"/>
                  </a:cubicBezTo>
                  <a:lnTo>
                    <a:pt x="258485" y="573766"/>
                  </a:lnTo>
                  <a:cubicBezTo>
                    <a:pt x="258657" y="573766"/>
                    <a:pt x="258829" y="573594"/>
                    <a:pt x="259001" y="573422"/>
                  </a:cubicBezTo>
                  <a:lnTo>
                    <a:pt x="292044" y="490253"/>
                  </a:lnTo>
                  <a:close/>
                  <a:moveTo>
                    <a:pt x="228509" y="353284"/>
                  </a:moveTo>
                  <a:lnTo>
                    <a:pt x="228509" y="400004"/>
                  </a:lnTo>
                  <a:lnTo>
                    <a:pt x="282384" y="400004"/>
                  </a:lnTo>
                  <a:lnTo>
                    <a:pt x="282384" y="353284"/>
                  </a:lnTo>
                  <a:close/>
                  <a:moveTo>
                    <a:pt x="92946" y="353284"/>
                  </a:moveTo>
                  <a:lnTo>
                    <a:pt x="92946" y="400004"/>
                  </a:lnTo>
                  <a:lnTo>
                    <a:pt x="146976" y="400004"/>
                  </a:lnTo>
                  <a:lnTo>
                    <a:pt x="146976" y="353284"/>
                  </a:lnTo>
                  <a:close/>
                  <a:moveTo>
                    <a:pt x="226100" y="325801"/>
                  </a:moveTo>
                  <a:lnTo>
                    <a:pt x="284793" y="325801"/>
                  </a:lnTo>
                  <a:cubicBezTo>
                    <a:pt x="298735" y="325801"/>
                    <a:pt x="309923" y="336966"/>
                    <a:pt x="309923" y="350879"/>
                  </a:cubicBezTo>
                  <a:lnTo>
                    <a:pt x="309923" y="402237"/>
                  </a:lnTo>
                  <a:cubicBezTo>
                    <a:pt x="309923" y="416150"/>
                    <a:pt x="298735" y="427486"/>
                    <a:pt x="284793" y="427486"/>
                  </a:cubicBezTo>
                  <a:lnTo>
                    <a:pt x="226100" y="427486"/>
                  </a:lnTo>
                  <a:cubicBezTo>
                    <a:pt x="212158" y="427486"/>
                    <a:pt x="200970" y="416150"/>
                    <a:pt x="200970" y="402237"/>
                  </a:cubicBezTo>
                  <a:lnTo>
                    <a:pt x="200970" y="350879"/>
                  </a:lnTo>
                  <a:cubicBezTo>
                    <a:pt x="200970" y="336966"/>
                    <a:pt x="212158" y="325801"/>
                    <a:pt x="226100" y="325801"/>
                  </a:cubicBezTo>
                  <a:close/>
                  <a:moveTo>
                    <a:pt x="90709" y="325801"/>
                  </a:moveTo>
                  <a:lnTo>
                    <a:pt x="149213" y="325801"/>
                  </a:lnTo>
                  <a:cubicBezTo>
                    <a:pt x="163151" y="325801"/>
                    <a:pt x="174508" y="336966"/>
                    <a:pt x="174508" y="350879"/>
                  </a:cubicBezTo>
                  <a:lnTo>
                    <a:pt x="174508" y="402237"/>
                  </a:lnTo>
                  <a:cubicBezTo>
                    <a:pt x="174508" y="416150"/>
                    <a:pt x="163151" y="427486"/>
                    <a:pt x="149213" y="427486"/>
                  </a:cubicBezTo>
                  <a:lnTo>
                    <a:pt x="90709" y="427486"/>
                  </a:lnTo>
                  <a:cubicBezTo>
                    <a:pt x="76771" y="427486"/>
                    <a:pt x="65414" y="416150"/>
                    <a:pt x="65414" y="402237"/>
                  </a:cubicBezTo>
                  <a:lnTo>
                    <a:pt x="65414" y="350879"/>
                  </a:lnTo>
                  <a:cubicBezTo>
                    <a:pt x="65414" y="336966"/>
                    <a:pt x="76771" y="325801"/>
                    <a:pt x="90709" y="325801"/>
                  </a:cubicBezTo>
                  <a:close/>
                  <a:moveTo>
                    <a:pt x="228509" y="231134"/>
                  </a:moveTo>
                  <a:lnTo>
                    <a:pt x="228509" y="277854"/>
                  </a:lnTo>
                  <a:lnTo>
                    <a:pt x="282384" y="277854"/>
                  </a:lnTo>
                  <a:lnTo>
                    <a:pt x="282384" y="231134"/>
                  </a:lnTo>
                  <a:close/>
                  <a:moveTo>
                    <a:pt x="92946" y="231134"/>
                  </a:moveTo>
                  <a:lnTo>
                    <a:pt x="92946" y="277854"/>
                  </a:lnTo>
                  <a:lnTo>
                    <a:pt x="146976" y="277854"/>
                  </a:lnTo>
                  <a:lnTo>
                    <a:pt x="146976" y="231134"/>
                  </a:lnTo>
                  <a:close/>
                  <a:moveTo>
                    <a:pt x="226100" y="203652"/>
                  </a:moveTo>
                  <a:lnTo>
                    <a:pt x="284793" y="203652"/>
                  </a:lnTo>
                  <a:cubicBezTo>
                    <a:pt x="298735" y="203652"/>
                    <a:pt x="309923" y="214988"/>
                    <a:pt x="309923" y="228729"/>
                  </a:cubicBezTo>
                  <a:lnTo>
                    <a:pt x="309923" y="280087"/>
                  </a:lnTo>
                  <a:cubicBezTo>
                    <a:pt x="309923" y="294000"/>
                    <a:pt x="298735" y="305337"/>
                    <a:pt x="284793" y="305337"/>
                  </a:cubicBezTo>
                  <a:lnTo>
                    <a:pt x="226100" y="305337"/>
                  </a:lnTo>
                  <a:cubicBezTo>
                    <a:pt x="212158" y="305337"/>
                    <a:pt x="200970" y="294000"/>
                    <a:pt x="200970" y="280087"/>
                  </a:cubicBezTo>
                  <a:lnTo>
                    <a:pt x="200970" y="228729"/>
                  </a:lnTo>
                  <a:cubicBezTo>
                    <a:pt x="200970" y="214988"/>
                    <a:pt x="212158" y="203652"/>
                    <a:pt x="226100" y="203652"/>
                  </a:cubicBezTo>
                  <a:close/>
                  <a:moveTo>
                    <a:pt x="90709" y="203652"/>
                  </a:moveTo>
                  <a:lnTo>
                    <a:pt x="149213" y="203652"/>
                  </a:lnTo>
                  <a:cubicBezTo>
                    <a:pt x="163151" y="203652"/>
                    <a:pt x="174508" y="214988"/>
                    <a:pt x="174508" y="228729"/>
                  </a:cubicBezTo>
                  <a:lnTo>
                    <a:pt x="174508" y="280087"/>
                  </a:lnTo>
                  <a:cubicBezTo>
                    <a:pt x="174508" y="294000"/>
                    <a:pt x="163151" y="305337"/>
                    <a:pt x="149213" y="305337"/>
                  </a:cubicBezTo>
                  <a:lnTo>
                    <a:pt x="90709" y="305337"/>
                  </a:lnTo>
                  <a:cubicBezTo>
                    <a:pt x="76771" y="305337"/>
                    <a:pt x="65414" y="294000"/>
                    <a:pt x="65414" y="280087"/>
                  </a:cubicBezTo>
                  <a:lnTo>
                    <a:pt x="65414" y="228729"/>
                  </a:lnTo>
                  <a:cubicBezTo>
                    <a:pt x="65414" y="214988"/>
                    <a:pt x="76771" y="203652"/>
                    <a:pt x="90709" y="203652"/>
                  </a:cubicBezTo>
                  <a:close/>
                  <a:moveTo>
                    <a:pt x="40270" y="175102"/>
                  </a:moveTo>
                  <a:cubicBezTo>
                    <a:pt x="37172" y="175102"/>
                    <a:pt x="34419" y="177680"/>
                    <a:pt x="34419" y="180945"/>
                  </a:cubicBezTo>
                  <a:lnTo>
                    <a:pt x="34419" y="450215"/>
                  </a:lnTo>
                  <a:cubicBezTo>
                    <a:pt x="34419" y="453308"/>
                    <a:pt x="37172" y="455885"/>
                    <a:pt x="40270" y="455885"/>
                  </a:cubicBezTo>
                  <a:lnTo>
                    <a:pt x="58340" y="455885"/>
                  </a:lnTo>
                  <a:lnTo>
                    <a:pt x="316997" y="455885"/>
                  </a:lnTo>
                  <a:lnTo>
                    <a:pt x="317169" y="455885"/>
                  </a:lnTo>
                  <a:lnTo>
                    <a:pt x="335067" y="455885"/>
                  </a:lnTo>
                  <a:cubicBezTo>
                    <a:pt x="338337" y="455885"/>
                    <a:pt x="340918" y="453308"/>
                    <a:pt x="340918" y="450215"/>
                  </a:cubicBezTo>
                  <a:lnTo>
                    <a:pt x="340918" y="180945"/>
                  </a:lnTo>
                  <a:cubicBezTo>
                    <a:pt x="340918" y="177680"/>
                    <a:pt x="338337" y="175102"/>
                    <a:pt x="335067" y="175102"/>
                  </a:cubicBezTo>
                  <a:lnTo>
                    <a:pt x="317513" y="175102"/>
                  </a:lnTo>
                  <a:cubicBezTo>
                    <a:pt x="317513" y="175102"/>
                    <a:pt x="317341" y="175102"/>
                    <a:pt x="317341" y="175102"/>
                  </a:cubicBezTo>
                  <a:lnTo>
                    <a:pt x="57824" y="175102"/>
                  </a:lnTo>
                  <a:lnTo>
                    <a:pt x="57651" y="175102"/>
                  </a:lnTo>
                  <a:close/>
                  <a:moveTo>
                    <a:pt x="117368" y="34367"/>
                  </a:moveTo>
                  <a:lnTo>
                    <a:pt x="81917" y="140735"/>
                  </a:lnTo>
                  <a:lnTo>
                    <a:pt x="293592" y="140735"/>
                  </a:lnTo>
                  <a:lnTo>
                    <a:pt x="258141" y="34367"/>
                  </a:lnTo>
                  <a:close/>
                  <a:moveTo>
                    <a:pt x="116336" y="0"/>
                  </a:moveTo>
                  <a:lnTo>
                    <a:pt x="259001" y="0"/>
                  </a:lnTo>
                  <a:cubicBezTo>
                    <a:pt x="272597" y="0"/>
                    <a:pt x="286192" y="9794"/>
                    <a:pt x="290495" y="22682"/>
                  </a:cubicBezTo>
                  <a:lnTo>
                    <a:pt x="329732" y="140735"/>
                  </a:lnTo>
                  <a:lnTo>
                    <a:pt x="335067" y="140735"/>
                  </a:lnTo>
                  <a:cubicBezTo>
                    <a:pt x="357267" y="140735"/>
                    <a:pt x="375337" y="158778"/>
                    <a:pt x="375337" y="180945"/>
                  </a:cubicBezTo>
                  <a:lnTo>
                    <a:pt x="375337" y="450215"/>
                  </a:lnTo>
                  <a:cubicBezTo>
                    <a:pt x="375337" y="472382"/>
                    <a:pt x="357267" y="490253"/>
                    <a:pt x="335067" y="490253"/>
                  </a:cubicBezTo>
                  <a:lnTo>
                    <a:pt x="329044" y="490253"/>
                  </a:lnTo>
                  <a:lnTo>
                    <a:pt x="290667" y="586654"/>
                  </a:lnTo>
                  <a:cubicBezTo>
                    <a:pt x="285676" y="599198"/>
                    <a:pt x="272425" y="608133"/>
                    <a:pt x="259001" y="608133"/>
                  </a:cubicBezTo>
                  <a:lnTo>
                    <a:pt x="116336" y="608133"/>
                  </a:lnTo>
                  <a:cubicBezTo>
                    <a:pt x="102912" y="608133"/>
                    <a:pt x="89661" y="599198"/>
                    <a:pt x="84670" y="586654"/>
                  </a:cubicBezTo>
                  <a:lnTo>
                    <a:pt x="46293" y="490253"/>
                  </a:lnTo>
                  <a:lnTo>
                    <a:pt x="40270" y="490253"/>
                  </a:lnTo>
                  <a:cubicBezTo>
                    <a:pt x="18070" y="490253"/>
                    <a:pt x="0" y="472382"/>
                    <a:pt x="0" y="450215"/>
                  </a:cubicBezTo>
                  <a:lnTo>
                    <a:pt x="0" y="180945"/>
                  </a:lnTo>
                  <a:cubicBezTo>
                    <a:pt x="0" y="158778"/>
                    <a:pt x="18070" y="140735"/>
                    <a:pt x="40270" y="140735"/>
                  </a:cubicBezTo>
                  <a:lnTo>
                    <a:pt x="45605" y="140735"/>
                  </a:lnTo>
                  <a:lnTo>
                    <a:pt x="85014" y="22682"/>
                  </a:lnTo>
                  <a:cubicBezTo>
                    <a:pt x="89317" y="9794"/>
                    <a:pt x="102740" y="0"/>
                    <a:pt x="116336" y="0"/>
                  </a:cubicBez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noFill/>
            </a:ln>
          </p:spPr>
        </p:sp>
      </p:grpSp>
      <p:sp>
        <p:nvSpPr>
          <p:cNvPr id="16" name="椭圆 15"/>
          <p:cNvSpPr/>
          <p:nvPr userDrawn="1"/>
        </p:nvSpPr>
        <p:spPr>
          <a:xfrm>
            <a:off x="3944704" y="3330348"/>
            <a:ext cx="344372" cy="34437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7040051" y="1599658"/>
            <a:ext cx="208595" cy="208594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bg1">
                  <a:alpha val="22000"/>
                </a:scheme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1841144" y="2972961"/>
            <a:ext cx="839020" cy="839018"/>
            <a:chOff x="2234441" y="2983945"/>
            <a:chExt cx="741191" cy="741189"/>
          </a:xfrm>
        </p:grpSpPr>
        <p:sp>
          <p:nvSpPr>
            <p:cNvPr id="19" name="椭圆 18"/>
            <p:cNvSpPr/>
            <p:nvPr/>
          </p:nvSpPr>
          <p:spPr>
            <a:xfrm>
              <a:off x="2234441" y="2983945"/>
              <a:ext cx="741191" cy="741189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37000"/>
                  </a:scheme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0" name="horizontal-tablet-screen_74143"/>
            <p:cNvSpPr>
              <a:spLocks noChangeAspect="1"/>
            </p:cNvSpPr>
            <p:nvPr/>
          </p:nvSpPr>
          <p:spPr bwMode="auto">
            <a:xfrm>
              <a:off x="2385143" y="3195560"/>
              <a:ext cx="439787" cy="317958"/>
            </a:xfrm>
            <a:custGeom>
              <a:avLst/>
              <a:gdLst>
                <a:gd name="connsiteX0" fmla="*/ 533210 w 608556"/>
                <a:gd name="connsiteY0" fmla="*/ 217887 h 439975"/>
                <a:gd name="connsiteX1" fmla="*/ 531088 w 608556"/>
                <a:gd name="connsiteY1" fmla="*/ 220005 h 439975"/>
                <a:gd name="connsiteX2" fmla="*/ 533210 w 608556"/>
                <a:gd name="connsiteY2" fmla="*/ 222124 h 439975"/>
                <a:gd name="connsiteX3" fmla="*/ 535332 w 608556"/>
                <a:gd name="connsiteY3" fmla="*/ 220005 h 439975"/>
                <a:gd name="connsiteX4" fmla="*/ 533210 w 608556"/>
                <a:gd name="connsiteY4" fmla="*/ 217887 h 439975"/>
                <a:gd name="connsiteX5" fmla="*/ 533210 w 608556"/>
                <a:gd name="connsiteY5" fmla="*/ 197583 h 439975"/>
                <a:gd name="connsiteX6" fmla="*/ 555490 w 608556"/>
                <a:gd name="connsiteY6" fmla="*/ 220005 h 439975"/>
                <a:gd name="connsiteX7" fmla="*/ 533210 w 608556"/>
                <a:gd name="connsiteY7" fmla="*/ 242251 h 439975"/>
                <a:gd name="connsiteX8" fmla="*/ 510752 w 608556"/>
                <a:gd name="connsiteY8" fmla="*/ 220005 h 439975"/>
                <a:gd name="connsiteX9" fmla="*/ 533210 w 608556"/>
                <a:gd name="connsiteY9" fmla="*/ 197583 h 439975"/>
                <a:gd name="connsiteX10" fmla="*/ 180352 w 608556"/>
                <a:gd name="connsiteY10" fmla="*/ 111425 h 439975"/>
                <a:gd name="connsiteX11" fmla="*/ 183356 w 608556"/>
                <a:gd name="connsiteY11" fmla="*/ 127844 h 439975"/>
                <a:gd name="connsiteX12" fmla="*/ 137400 w 608556"/>
                <a:gd name="connsiteY12" fmla="*/ 195638 h 439975"/>
                <a:gd name="connsiteX13" fmla="*/ 127678 w 608556"/>
                <a:gd name="connsiteY13" fmla="*/ 200758 h 439975"/>
                <a:gd name="connsiteX14" fmla="*/ 121138 w 608556"/>
                <a:gd name="connsiteY14" fmla="*/ 198816 h 439975"/>
                <a:gd name="connsiteX15" fmla="*/ 117957 w 608556"/>
                <a:gd name="connsiteY15" fmla="*/ 182397 h 439975"/>
                <a:gd name="connsiteX16" fmla="*/ 163913 w 608556"/>
                <a:gd name="connsiteY16" fmla="*/ 114603 h 439975"/>
                <a:gd name="connsiteX17" fmla="*/ 180352 w 608556"/>
                <a:gd name="connsiteY17" fmla="*/ 111425 h 439975"/>
                <a:gd name="connsiteX18" fmla="*/ 228766 w 608556"/>
                <a:gd name="connsiteY18" fmla="*/ 106926 h 439975"/>
                <a:gd name="connsiteX19" fmla="*/ 237650 w 608556"/>
                <a:gd name="connsiteY19" fmla="*/ 108780 h 439975"/>
                <a:gd name="connsiteX20" fmla="*/ 240832 w 608556"/>
                <a:gd name="connsiteY20" fmla="*/ 125025 h 439975"/>
                <a:gd name="connsiteX21" fmla="*/ 153318 w 608556"/>
                <a:gd name="connsiteY21" fmla="*/ 255160 h 439975"/>
                <a:gd name="connsiteX22" fmla="*/ 143418 w 608556"/>
                <a:gd name="connsiteY22" fmla="*/ 260457 h 439975"/>
                <a:gd name="connsiteX23" fmla="*/ 136876 w 608556"/>
                <a:gd name="connsiteY23" fmla="*/ 258515 h 439975"/>
                <a:gd name="connsiteX24" fmla="*/ 133694 w 608556"/>
                <a:gd name="connsiteY24" fmla="*/ 242093 h 439975"/>
                <a:gd name="connsiteX25" fmla="*/ 221208 w 608556"/>
                <a:gd name="connsiteY25" fmla="*/ 111958 h 439975"/>
                <a:gd name="connsiteX26" fmla="*/ 228766 w 608556"/>
                <a:gd name="connsiteY26" fmla="*/ 106926 h 439975"/>
                <a:gd name="connsiteX27" fmla="*/ 96561 w 608556"/>
                <a:gd name="connsiteY27" fmla="*/ 93209 h 439975"/>
                <a:gd name="connsiteX28" fmla="*/ 96561 w 608556"/>
                <a:gd name="connsiteY28" fmla="*/ 346589 h 439975"/>
                <a:gd name="connsiteX29" fmla="*/ 464610 w 608556"/>
                <a:gd name="connsiteY29" fmla="*/ 346589 h 439975"/>
                <a:gd name="connsiteX30" fmla="*/ 464610 w 608556"/>
                <a:gd name="connsiteY30" fmla="*/ 93209 h 439975"/>
                <a:gd name="connsiteX31" fmla="*/ 93026 w 608556"/>
                <a:gd name="connsiteY31" fmla="*/ 62662 h 439975"/>
                <a:gd name="connsiteX32" fmla="*/ 468146 w 608556"/>
                <a:gd name="connsiteY32" fmla="*/ 62662 h 439975"/>
                <a:gd name="connsiteX33" fmla="*/ 495369 w 608556"/>
                <a:gd name="connsiteY33" fmla="*/ 89677 h 439975"/>
                <a:gd name="connsiteX34" fmla="*/ 495369 w 608556"/>
                <a:gd name="connsiteY34" fmla="*/ 350121 h 439975"/>
                <a:gd name="connsiteX35" fmla="*/ 468146 w 608556"/>
                <a:gd name="connsiteY35" fmla="*/ 377313 h 439975"/>
                <a:gd name="connsiteX36" fmla="*/ 93026 w 608556"/>
                <a:gd name="connsiteY36" fmla="*/ 377313 h 439975"/>
                <a:gd name="connsiteX37" fmla="*/ 65979 w 608556"/>
                <a:gd name="connsiteY37" fmla="*/ 350121 h 439975"/>
                <a:gd name="connsiteX38" fmla="*/ 65979 w 608556"/>
                <a:gd name="connsiteY38" fmla="*/ 89677 h 439975"/>
                <a:gd name="connsiteX39" fmla="*/ 93026 w 608556"/>
                <a:gd name="connsiteY39" fmla="*/ 62662 h 439975"/>
                <a:gd name="connsiteX40" fmla="*/ 55162 w 608556"/>
                <a:gd name="connsiteY40" fmla="*/ 36723 h 439975"/>
                <a:gd name="connsiteX41" fmla="*/ 36775 w 608556"/>
                <a:gd name="connsiteY41" fmla="*/ 55085 h 439975"/>
                <a:gd name="connsiteX42" fmla="*/ 36775 w 608556"/>
                <a:gd name="connsiteY42" fmla="*/ 384890 h 439975"/>
                <a:gd name="connsiteX43" fmla="*/ 55162 w 608556"/>
                <a:gd name="connsiteY43" fmla="*/ 403252 h 439975"/>
                <a:gd name="connsiteX44" fmla="*/ 553394 w 608556"/>
                <a:gd name="connsiteY44" fmla="*/ 403252 h 439975"/>
                <a:gd name="connsiteX45" fmla="*/ 571781 w 608556"/>
                <a:gd name="connsiteY45" fmla="*/ 384890 h 439975"/>
                <a:gd name="connsiteX46" fmla="*/ 571781 w 608556"/>
                <a:gd name="connsiteY46" fmla="*/ 55085 h 439975"/>
                <a:gd name="connsiteX47" fmla="*/ 553394 w 608556"/>
                <a:gd name="connsiteY47" fmla="*/ 36723 h 439975"/>
                <a:gd name="connsiteX48" fmla="*/ 55162 w 608556"/>
                <a:gd name="connsiteY48" fmla="*/ 0 h 439975"/>
                <a:gd name="connsiteX49" fmla="*/ 553394 w 608556"/>
                <a:gd name="connsiteY49" fmla="*/ 0 h 439975"/>
                <a:gd name="connsiteX50" fmla="*/ 608556 w 608556"/>
                <a:gd name="connsiteY50" fmla="*/ 55085 h 439975"/>
                <a:gd name="connsiteX51" fmla="*/ 608556 w 608556"/>
                <a:gd name="connsiteY51" fmla="*/ 384890 h 439975"/>
                <a:gd name="connsiteX52" fmla="*/ 553394 w 608556"/>
                <a:gd name="connsiteY52" fmla="*/ 439975 h 439975"/>
                <a:gd name="connsiteX53" fmla="*/ 55162 w 608556"/>
                <a:gd name="connsiteY53" fmla="*/ 439975 h 439975"/>
                <a:gd name="connsiteX54" fmla="*/ 0 w 608556"/>
                <a:gd name="connsiteY54" fmla="*/ 384890 h 439975"/>
                <a:gd name="connsiteX55" fmla="*/ 0 w 608556"/>
                <a:gd name="connsiteY55" fmla="*/ 55085 h 439975"/>
                <a:gd name="connsiteX56" fmla="*/ 55162 w 608556"/>
                <a:gd name="connsiteY56" fmla="*/ 0 h 43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8556" h="439975">
                  <a:moveTo>
                    <a:pt x="533210" y="217887"/>
                  </a:moveTo>
                  <a:cubicBezTo>
                    <a:pt x="531972" y="217887"/>
                    <a:pt x="531088" y="218769"/>
                    <a:pt x="531088" y="220005"/>
                  </a:cubicBezTo>
                  <a:cubicBezTo>
                    <a:pt x="531088" y="221065"/>
                    <a:pt x="531972" y="222124"/>
                    <a:pt x="533210" y="222124"/>
                  </a:cubicBezTo>
                  <a:cubicBezTo>
                    <a:pt x="534271" y="222124"/>
                    <a:pt x="535332" y="221065"/>
                    <a:pt x="535332" y="220005"/>
                  </a:cubicBezTo>
                  <a:cubicBezTo>
                    <a:pt x="535332" y="218769"/>
                    <a:pt x="534271" y="217887"/>
                    <a:pt x="533210" y="217887"/>
                  </a:cubicBezTo>
                  <a:close/>
                  <a:moveTo>
                    <a:pt x="533210" y="197583"/>
                  </a:moveTo>
                  <a:cubicBezTo>
                    <a:pt x="545411" y="197583"/>
                    <a:pt x="555490" y="207647"/>
                    <a:pt x="555490" y="220005"/>
                  </a:cubicBezTo>
                  <a:cubicBezTo>
                    <a:pt x="555490" y="232364"/>
                    <a:pt x="545411" y="242251"/>
                    <a:pt x="533210" y="242251"/>
                  </a:cubicBezTo>
                  <a:cubicBezTo>
                    <a:pt x="520832" y="242251"/>
                    <a:pt x="510752" y="232364"/>
                    <a:pt x="510752" y="220005"/>
                  </a:cubicBezTo>
                  <a:cubicBezTo>
                    <a:pt x="510752" y="207647"/>
                    <a:pt x="520832" y="197583"/>
                    <a:pt x="533210" y="197583"/>
                  </a:cubicBezTo>
                  <a:close/>
                  <a:moveTo>
                    <a:pt x="180352" y="111425"/>
                  </a:moveTo>
                  <a:cubicBezTo>
                    <a:pt x="185654" y="115132"/>
                    <a:pt x="187068" y="122547"/>
                    <a:pt x="183356" y="127844"/>
                  </a:cubicBezTo>
                  <a:lnTo>
                    <a:pt x="137400" y="195638"/>
                  </a:lnTo>
                  <a:cubicBezTo>
                    <a:pt x="135279" y="198993"/>
                    <a:pt x="131567" y="200758"/>
                    <a:pt x="127678" y="200758"/>
                  </a:cubicBezTo>
                  <a:cubicBezTo>
                    <a:pt x="125380" y="200758"/>
                    <a:pt x="123082" y="200228"/>
                    <a:pt x="121138" y="198816"/>
                  </a:cubicBezTo>
                  <a:cubicBezTo>
                    <a:pt x="115659" y="195108"/>
                    <a:pt x="114245" y="187870"/>
                    <a:pt x="117957" y="182397"/>
                  </a:cubicBezTo>
                  <a:lnTo>
                    <a:pt x="163913" y="114603"/>
                  </a:lnTo>
                  <a:cubicBezTo>
                    <a:pt x="167625" y="109306"/>
                    <a:pt x="174872" y="107894"/>
                    <a:pt x="180352" y="111425"/>
                  </a:cubicBezTo>
                  <a:close/>
                  <a:moveTo>
                    <a:pt x="228766" y="106926"/>
                  </a:moveTo>
                  <a:cubicBezTo>
                    <a:pt x="231727" y="106352"/>
                    <a:pt x="234910" y="106926"/>
                    <a:pt x="237650" y="108780"/>
                  </a:cubicBezTo>
                  <a:cubicBezTo>
                    <a:pt x="242954" y="112312"/>
                    <a:pt x="244368" y="119728"/>
                    <a:pt x="240832" y="125025"/>
                  </a:cubicBezTo>
                  <a:lnTo>
                    <a:pt x="153318" y="255160"/>
                  </a:lnTo>
                  <a:cubicBezTo>
                    <a:pt x="151020" y="258691"/>
                    <a:pt x="147307" y="260457"/>
                    <a:pt x="143418" y="260457"/>
                  </a:cubicBezTo>
                  <a:cubicBezTo>
                    <a:pt x="141296" y="260457"/>
                    <a:pt x="138998" y="259751"/>
                    <a:pt x="136876" y="258515"/>
                  </a:cubicBezTo>
                  <a:cubicBezTo>
                    <a:pt x="131572" y="254807"/>
                    <a:pt x="129981" y="247567"/>
                    <a:pt x="133694" y="242093"/>
                  </a:cubicBezTo>
                  <a:lnTo>
                    <a:pt x="221208" y="111958"/>
                  </a:lnTo>
                  <a:cubicBezTo>
                    <a:pt x="223064" y="109222"/>
                    <a:pt x="225805" y="107500"/>
                    <a:pt x="228766" y="106926"/>
                  </a:cubicBezTo>
                  <a:close/>
                  <a:moveTo>
                    <a:pt x="96561" y="93209"/>
                  </a:moveTo>
                  <a:lnTo>
                    <a:pt x="96561" y="346589"/>
                  </a:lnTo>
                  <a:lnTo>
                    <a:pt x="464610" y="346589"/>
                  </a:lnTo>
                  <a:lnTo>
                    <a:pt x="464610" y="93209"/>
                  </a:lnTo>
                  <a:close/>
                  <a:moveTo>
                    <a:pt x="93026" y="62662"/>
                  </a:moveTo>
                  <a:lnTo>
                    <a:pt x="468146" y="62662"/>
                  </a:lnTo>
                  <a:cubicBezTo>
                    <a:pt x="483172" y="62662"/>
                    <a:pt x="495369" y="74845"/>
                    <a:pt x="495369" y="89677"/>
                  </a:cubicBezTo>
                  <a:lnTo>
                    <a:pt x="495369" y="350121"/>
                  </a:lnTo>
                  <a:cubicBezTo>
                    <a:pt x="495369" y="365130"/>
                    <a:pt x="483172" y="377313"/>
                    <a:pt x="468146" y="377313"/>
                  </a:cubicBezTo>
                  <a:lnTo>
                    <a:pt x="93026" y="377313"/>
                  </a:lnTo>
                  <a:cubicBezTo>
                    <a:pt x="78176" y="377313"/>
                    <a:pt x="65979" y="365130"/>
                    <a:pt x="65979" y="350121"/>
                  </a:cubicBezTo>
                  <a:lnTo>
                    <a:pt x="65979" y="89677"/>
                  </a:lnTo>
                  <a:cubicBezTo>
                    <a:pt x="65979" y="74845"/>
                    <a:pt x="78176" y="62662"/>
                    <a:pt x="93026" y="62662"/>
                  </a:cubicBezTo>
                  <a:close/>
                  <a:moveTo>
                    <a:pt x="55162" y="36723"/>
                  </a:moveTo>
                  <a:cubicBezTo>
                    <a:pt x="45085" y="36723"/>
                    <a:pt x="36775" y="44845"/>
                    <a:pt x="36775" y="55085"/>
                  </a:cubicBezTo>
                  <a:lnTo>
                    <a:pt x="36775" y="384890"/>
                  </a:lnTo>
                  <a:cubicBezTo>
                    <a:pt x="36775" y="394953"/>
                    <a:pt x="45085" y="403252"/>
                    <a:pt x="55162" y="403252"/>
                  </a:cubicBezTo>
                  <a:lnTo>
                    <a:pt x="553394" y="403252"/>
                  </a:lnTo>
                  <a:cubicBezTo>
                    <a:pt x="563471" y="403252"/>
                    <a:pt x="571781" y="394953"/>
                    <a:pt x="571781" y="384890"/>
                  </a:cubicBezTo>
                  <a:lnTo>
                    <a:pt x="571781" y="55085"/>
                  </a:lnTo>
                  <a:cubicBezTo>
                    <a:pt x="571781" y="44845"/>
                    <a:pt x="563471" y="36723"/>
                    <a:pt x="553394" y="36723"/>
                  </a:cubicBezTo>
                  <a:close/>
                  <a:moveTo>
                    <a:pt x="55162" y="0"/>
                  </a:moveTo>
                  <a:lnTo>
                    <a:pt x="553394" y="0"/>
                  </a:lnTo>
                  <a:cubicBezTo>
                    <a:pt x="583804" y="0"/>
                    <a:pt x="608556" y="24718"/>
                    <a:pt x="608556" y="55085"/>
                  </a:cubicBezTo>
                  <a:lnTo>
                    <a:pt x="608556" y="384890"/>
                  </a:lnTo>
                  <a:cubicBezTo>
                    <a:pt x="608556" y="415257"/>
                    <a:pt x="583804" y="439975"/>
                    <a:pt x="553394" y="439975"/>
                  </a:cubicBezTo>
                  <a:lnTo>
                    <a:pt x="55162" y="439975"/>
                  </a:lnTo>
                  <a:cubicBezTo>
                    <a:pt x="24752" y="439975"/>
                    <a:pt x="0" y="415257"/>
                    <a:pt x="0" y="384890"/>
                  </a:cubicBezTo>
                  <a:lnTo>
                    <a:pt x="0" y="55085"/>
                  </a:lnTo>
                  <a:cubicBezTo>
                    <a:pt x="0" y="24718"/>
                    <a:pt x="24752" y="0"/>
                    <a:pt x="55162" y="0"/>
                  </a:cubicBez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</p:sp>
      </p:grpSp>
      <p:grpSp>
        <p:nvGrpSpPr>
          <p:cNvPr id="21" name="组合 20"/>
          <p:cNvGrpSpPr/>
          <p:nvPr userDrawn="1"/>
        </p:nvGrpSpPr>
        <p:grpSpPr>
          <a:xfrm>
            <a:off x="3085796" y="2177093"/>
            <a:ext cx="465458" cy="465455"/>
            <a:chOff x="3373473" y="1719979"/>
            <a:chExt cx="564006" cy="564002"/>
          </a:xfrm>
        </p:grpSpPr>
        <p:sp>
          <p:nvSpPr>
            <p:cNvPr id="22" name="椭圆 21"/>
            <p:cNvSpPr/>
            <p:nvPr/>
          </p:nvSpPr>
          <p:spPr>
            <a:xfrm>
              <a:off x="3373473" y="1719979"/>
              <a:ext cx="564006" cy="564002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3" name="server_162097"/>
            <p:cNvSpPr>
              <a:spLocks noChangeAspect="1"/>
            </p:cNvSpPr>
            <p:nvPr/>
          </p:nvSpPr>
          <p:spPr bwMode="auto">
            <a:xfrm>
              <a:off x="3520571" y="1867624"/>
              <a:ext cx="269811" cy="268713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  <a:gd name="connsiteX17" fmla="*/ 325000 h 606722"/>
                <a:gd name="connsiteY17" fmla="*/ 325000 h 606722"/>
                <a:gd name="connsiteX18" fmla="*/ 325000 h 606722"/>
                <a:gd name="connsiteY18" fmla="*/ 325000 h 606722"/>
                <a:gd name="connsiteX19" fmla="*/ 325000 h 606722"/>
                <a:gd name="connsiteY19" fmla="*/ 325000 h 606722"/>
                <a:gd name="connsiteX20" fmla="*/ 325000 h 606722"/>
                <a:gd name="connsiteY20" fmla="*/ 325000 h 606722"/>
                <a:gd name="connsiteX21" fmla="*/ 325000 h 606722"/>
                <a:gd name="connsiteY21" fmla="*/ 325000 h 606722"/>
                <a:gd name="connsiteX22" fmla="*/ 325000 h 606722"/>
                <a:gd name="connsiteY22" fmla="*/ 325000 h 606722"/>
                <a:gd name="connsiteX23" fmla="*/ 325000 h 606722"/>
                <a:gd name="connsiteY23" fmla="*/ 325000 h 606722"/>
                <a:gd name="connsiteX24" fmla="*/ 325000 h 606722"/>
                <a:gd name="connsiteY24" fmla="*/ 325000 h 606722"/>
                <a:gd name="connsiteX25" fmla="*/ 325000 h 606722"/>
                <a:gd name="connsiteY25" fmla="*/ 325000 h 606722"/>
                <a:gd name="connsiteX26" fmla="*/ 325000 h 606722"/>
                <a:gd name="connsiteY26" fmla="*/ 325000 h 606722"/>
                <a:gd name="connsiteX27" fmla="*/ 325000 h 606722"/>
                <a:gd name="connsiteY27" fmla="*/ 325000 h 606722"/>
                <a:gd name="connsiteX28" fmla="*/ 325000 h 606722"/>
                <a:gd name="connsiteY28" fmla="*/ 325000 h 606722"/>
                <a:gd name="connsiteX29" fmla="*/ 325000 h 606722"/>
                <a:gd name="connsiteY29" fmla="*/ 325000 h 606722"/>
                <a:gd name="connsiteX30" fmla="*/ 325000 h 606722"/>
                <a:gd name="connsiteY30" fmla="*/ 325000 h 606722"/>
                <a:gd name="connsiteX31" fmla="*/ 325000 h 606722"/>
                <a:gd name="connsiteY31" fmla="*/ 325000 h 606722"/>
                <a:gd name="connsiteX32" fmla="*/ 325000 h 606722"/>
                <a:gd name="connsiteY32" fmla="*/ 325000 h 606722"/>
                <a:gd name="connsiteX33" fmla="*/ 325000 h 606722"/>
                <a:gd name="connsiteY33" fmla="*/ 325000 h 606722"/>
                <a:gd name="connsiteX34" fmla="*/ 325000 h 606722"/>
                <a:gd name="connsiteY34" fmla="*/ 325000 h 606722"/>
                <a:gd name="connsiteX35" fmla="*/ 325000 h 606722"/>
                <a:gd name="connsiteY35" fmla="*/ 325000 h 606722"/>
                <a:gd name="connsiteX36" fmla="*/ 325000 h 606722"/>
                <a:gd name="connsiteY36" fmla="*/ 325000 h 606722"/>
                <a:gd name="connsiteX37" fmla="*/ 325000 h 606722"/>
                <a:gd name="connsiteY37" fmla="*/ 325000 h 606722"/>
                <a:gd name="connsiteX38" fmla="*/ 325000 h 606722"/>
                <a:gd name="connsiteY38" fmla="*/ 325000 h 606722"/>
                <a:gd name="connsiteX39" fmla="*/ 325000 h 606722"/>
                <a:gd name="connsiteY39" fmla="*/ 325000 h 606722"/>
                <a:gd name="connsiteX40" fmla="*/ 325000 h 606722"/>
                <a:gd name="connsiteY40" fmla="*/ 325000 h 606722"/>
                <a:gd name="connsiteX41" fmla="*/ 325000 h 606722"/>
                <a:gd name="connsiteY41" fmla="*/ 325000 h 606722"/>
                <a:gd name="connsiteX42" fmla="*/ 325000 h 606722"/>
                <a:gd name="connsiteY42" fmla="*/ 325000 h 606722"/>
                <a:gd name="connsiteX43" fmla="*/ 325000 h 606722"/>
                <a:gd name="connsiteY43" fmla="*/ 325000 h 606722"/>
                <a:gd name="connsiteX44" fmla="*/ 325000 h 606722"/>
                <a:gd name="connsiteY44" fmla="*/ 325000 h 606722"/>
                <a:gd name="connsiteX45" fmla="*/ 325000 h 606722"/>
                <a:gd name="connsiteY45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06721" h="604251">
                  <a:moveTo>
                    <a:pt x="479069" y="361577"/>
                  </a:moveTo>
                  <a:cubicBezTo>
                    <a:pt x="494191" y="361577"/>
                    <a:pt x="506449" y="373819"/>
                    <a:pt x="506449" y="388921"/>
                  </a:cubicBezTo>
                  <a:cubicBezTo>
                    <a:pt x="506449" y="404023"/>
                    <a:pt x="494191" y="416265"/>
                    <a:pt x="479069" y="416265"/>
                  </a:cubicBezTo>
                  <a:cubicBezTo>
                    <a:pt x="463947" y="416265"/>
                    <a:pt x="451689" y="404023"/>
                    <a:pt x="451689" y="388921"/>
                  </a:cubicBezTo>
                  <a:cubicBezTo>
                    <a:pt x="451689" y="373819"/>
                    <a:pt x="463947" y="361577"/>
                    <a:pt x="479069" y="361577"/>
                  </a:cubicBezTo>
                  <a:close/>
                  <a:moveTo>
                    <a:pt x="50227" y="341936"/>
                  </a:moveTo>
                  <a:lnTo>
                    <a:pt x="50227" y="437130"/>
                  </a:lnTo>
                  <a:lnTo>
                    <a:pt x="555101" y="437130"/>
                  </a:lnTo>
                  <a:lnTo>
                    <a:pt x="555101" y="341936"/>
                  </a:lnTo>
                  <a:close/>
                  <a:moveTo>
                    <a:pt x="479069" y="216424"/>
                  </a:moveTo>
                  <a:cubicBezTo>
                    <a:pt x="494191" y="216424"/>
                    <a:pt x="506449" y="228651"/>
                    <a:pt x="506449" y="243733"/>
                  </a:cubicBezTo>
                  <a:cubicBezTo>
                    <a:pt x="506449" y="258815"/>
                    <a:pt x="494191" y="271042"/>
                    <a:pt x="479069" y="271042"/>
                  </a:cubicBezTo>
                  <a:cubicBezTo>
                    <a:pt x="463947" y="271042"/>
                    <a:pt x="451689" y="258815"/>
                    <a:pt x="451689" y="243733"/>
                  </a:cubicBezTo>
                  <a:cubicBezTo>
                    <a:pt x="451689" y="228651"/>
                    <a:pt x="463947" y="216424"/>
                    <a:pt x="479069" y="216424"/>
                  </a:cubicBezTo>
                  <a:close/>
                  <a:moveTo>
                    <a:pt x="50227" y="196782"/>
                  </a:moveTo>
                  <a:lnTo>
                    <a:pt x="50227" y="291883"/>
                  </a:lnTo>
                  <a:lnTo>
                    <a:pt x="555101" y="291883"/>
                  </a:lnTo>
                  <a:lnTo>
                    <a:pt x="555101" y="196782"/>
                  </a:lnTo>
                  <a:close/>
                  <a:moveTo>
                    <a:pt x="479069" y="71059"/>
                  </a:moveTo>
                  <a:cubicBezTo>
                    <a:pt x="494191" y="71059"/>
                    <a:pt x="506449" y="83286"/>
                    <a:pt x="506449" y="98368"/>
                  </a:cubicBezTo>
                  <a:cubicBezTo>
                    <a:pt x="506449" y="113450"/>
                    <a:pt x="494191" y="125677"/>
                    <a:pt x="479069" y="125677"/>
                  </a:cubicBezTo>
                  <a:cubicBezTo>
                    <a:pt x="463947" y="125677"/>
                    <a:pt x="451689" y="113450"/>
                    <a:pt x="451689" y="98368"/>
                  </a:cubicBezTo>
                  <a:cubicBezTo>
                    <a:pt x="451689" y="83286"/>
                    <a:pt x="463947" y="71059"/>
                    <a:pt x="479069" y="71059"/>
                  </a:cubicBezTo>
                  <a:close/>
                  <a:moveTo>
                    <a:pt x="50227" y="50145"/>
                  </a:moveTo>
                  <a:lnTo>
                    <a:pt x="50227" y="145339"/>
                  </a:lnTo>
                  <a:lnTo>
                    <a:pt x="555101" y="145339"/>
                  </a:lnTo>
                  <a:lnTo>
                    <a:pt x="555101" y="50145"/>
                  </a:lnTo>
                  <a:close/>
                  <a:moveTo>
                    <a:pt x="25717" y="0"/>
                  </a:moveTo>
                  <a:lnTo>
                    <a:pt x="580818" y="0"/>
                  </a:lnTo>
                  <a:cubicBezTo>
                    <a:pt x="594930" y="0"/>
                    <a:pt x="606535" y="11586"/>
                    <a:pt x="606721" y="25675"/>
                  </a:cubicBezTo>
                  <a:lnTo>
                    <a:pt x="606721" y="462805"/>
                  </a:lnTo>
                  <a:cubicBezTo>
                    <a:pt x="605421" y="476894"/>
                    <a:pt x="593816" y="488573"/>
                    <a:pt x="579704" y="488573"/>
                  </a:cubicBezTo>
                  <a:lnTo>
                    <a:pt x="328567" y="488573"/>
                  </a:lnTo>
                  <a:lnTo>
                    <a:pt x="328567" y="552808"/>
                  </a:lnTo>
                  <a:lnTo>
                    <a:pt x="396713" y="552808"/>
                  </a:lnTo>
                  <a:cubicBezTo>
                    <a:pt x="410825" y="552808"/>
                    <a:pt x="422523" y="564394"/>
                    <a:pt x="422523" y="578483"/>
                  </a:cubicBezTo>
                  <a:cubicBezTo>
                    <a:pt x="422523" y="592572"/>
                    <a:pt x="410825" y="604251"/>
                    <a:pt x="396713" y="604251"/>
                  </a:cubicBezTo>
                  <a:lnTo>
                    <a:pt x="208708" y="604251"/>
                  </a:lnTo>
                  <a:cubicBezTo>
                    <a:pt x="194596" y="604251"/>
                    <a:pt x="182991" y="592572"/>
                    <a:pt x="182991" y="578483"/>
                  </a:cubicBezTo>
                  <a:cubicBezTo>
                    <a:pt x="182991" y="564394"/>
                    <a:pt x="194596" y="552808"/>
                    <a:pt x="208708" y="552808"/>
                  </a:cubicBezTo>
                  <a:lnTo>
                    <a:pt x="276947" y="552808"/>
                  </a:lnTo>
                  <a:lnTo>
                    <a:pt x="276947" y="488573"/>
                  </a:lnTo>
                  <a:lnTo>
                    <a:pt x="25717" y="488573"/>
                  </a:lnTo>
                  <a:cubicBezTo>
                    <a:pt x="11605" y="488573"/>
                    <a:pt x="0" y="476894"/>
                    <a:pt x="0" y="462805"/>
                  </a:cubicBezTo>
                  <a:lnTo>
                    <a:pt x="0" y="25675"/>
                  </a:lnTo>
                  <a:cubicBezTo>
                    <a:pt x="0" y="11586"/>
                    <a:pt x="11605" y="0"/>
                    <a:pt x="25717" y="0"/>
                  </a:cubicBezTo>
                  <a:close/>
                </a:path>
              </a:pathLst>
            </a:custGeom>
            <a:solidFill>
              <a:schemeClr val="bg1">
                <a:alpha val="17000"/>
              </a:schemeClr>
            </a:solidFill>
            <a:ln>
              <a:noFill/>
            </a:ln>
          </p:spPr>
        </p:sp>
      </p:grpSp>
      <p:grpSp>
        <p:nvGrpSpPr>
          <p:cNvPr id="24" name="组合 23"/>
          <p:cNvGrpSpPr/>
          <p:nvPr userDrawn="1"/>
        </p:nvGrpSpPr>
        <p:grpSpPr>
          <a:xfrm>
            <a:off x="7938498" y="3215380"/>
            <a:ext cx="542591" cy="498770"/>
            <a:chOff x="8009999" y="3424614"/>
            <a:chExt cx="542591" cy="498770"/>
          </a:xfrm>
        </p:grpSpPr>
        <p:sp>
          <p:nvSpPr>
            <p:cNvPr id="25" name="椭圆 24"/>
            <p:cNvSpPr/>
            <p:nvPr/>
          </p:nvSpPr>
          <p:spPr>
            <a:xfrm>
              <a:off x="8031910" y="3424614"/>
              <a:ext cx="498770" cy="498769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3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9999" y="3484434"/>
              <a:ext cx="542591" cy="438950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5049701" y="2162448"/>
            <a:ext cx="2092598" cy="20925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004" y="4856151"/>
            <a:ext cx="12884729" cy="2744715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4812145"/>
            <a:ext cx="12192000" cy="2045855"/>
          </a:xfrm>
          <a:prstGeom prst="rect">
            <a:avLst/>
          </a:prstGeom>
          <a:gradFill>
            <a:gsLst>
              <a:gs pos="100000">
                <a:schemeClr val="accent3">
                  <a:alpha val="24000"/>
                </a:schemeClr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7" name="标题 2"/>
          <p:cNvSpPr>
            <a:spLocks noGrp="1"/>
          </p:cNvSpPr>
          <p:nvPr>
            <p:ph type="title" idx="4294967295"/>
          </p:nvPr>
        </p:nvSpPr>
        <p:spPr>
          <a:xfrm>
            <a:off x="581272" y="528342"/>
            <a:ext cx="6215087" cy="363613"/>
          </a:xfrm>
        </p:spPr>
        <p:txBody>
          <a:bodyPr>
            <a:noAutofit/>
          </a:bodyPr>
          <a:lstStyle>
            <a:lvl1pPr algn="ctr">
              <a:defRPr sz="2500" spc="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algn="dist"/>
            <a:r>
              <a:rPr lang="en-US" altLang="zh-CN" dirty="0"/>
              <a:t>Click to edit Master title style</a:t>
            </a:r>
            <a:endParaRPr lang="zh-CN" altLang="en-US"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11074417" y="444070"/>
            <a:ext cx="458771" cy="4587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bg>
      <p:bgPr>
        <a:solidFill>
          <a:srgbClr val="F4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bg>
      <p:bgPr>
        <a:solidFill>
          <a:srgbClr val="F4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1040296" y="451944"/>
            <a:ext cx="544629" cy="3678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4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586258" y="492742"/>
            <a:ext cx="4541796" cy="363600"/>
          </a:xfrm>
        </p:spPr>
        <p:txBody>
          <a:bodyPr>
            <a:noAutofit/>
          </a:bodyPr>
          <a:lstStyle>
            <a:lvl1pPr marL="0" indent="0" algn="l">
              <a:buNone/>
              <a:defRPr sz="2500" b="1" spc="30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586258" y="933556"/>
            <a:ext cx="4541796" cy="333976"/>
          </a:xfrm>
        </p:spPr>
        <p:txBody>
          <a:bodyPr>
            <a:noAutofit/>
          </a:bodyPr>
          <a:lstStyle>
            <a:lvl1pPr marL="0" indent="0">
              <a:buNone/>
              <a:defRPr sz="1600" spc="30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931372" y="451944"/>
            <a:ext cx="653554" cy="441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A768-A1DC-417E-BCC0-F500024892E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1025-947E-48A7-8ABD-3BBE745A08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8B70-43B0-4C24-A80C-41F928D7C670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3300E-9631-4181-AA09-60860B8284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A768-A1DC-417E-BCC0-F500024892E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1025-947E-48A7-8ABD-3BBE745A08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E4659-F8BE-4884-963B-034DD9B14F3B}" type="datetimeFigureOut">
              <a:rPr lang="zh-CN" altLang="en-US"/>
              <a:t>2022/2/24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7E04B-77AE-4F7D-8356-DE44C73E11A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1B0FA768-A1DC-417E-BCC0-F500024892E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24A21025-947E-48A7-8ABD-3BBE745A08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microsoft.com/office/2007/relationships/hdphoto" Target="../media/hdphoto6.wdp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5" Type="http://schemas.openxmlformats.org/officeDocument/2006/relationships/image" Target="../media/image46.png"/><Relationship Id="rId10" Type="http://schemas.openxmlformats.org/officeDocument/2006/relationships/image" Target="../media/image55.jpeg"/><Relationship Id="rId19" Type="http://schemas.openxmlformats.org/officeDocument/2006/relationships/image" Target="../media/image62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61.png"/><Relationship Id="rId18" Type="http://schemas.microsoft.com/office/2007/relationships/hdphoto" Target="../media/hdphoto8.wdp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60.emf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6" Type="http://schemas.microsoft.com/office/2007/relationships/hdphoto" Target="../media/hdphoto7.wdp"/><Relationship Id="rId20" Type="http://schemas.openxmlformats.org/officeDocument/2006/relationships/image" Target="../media/image7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2.png"/><Relationship Id="rId10" Type="http://schemas.openxmlformats.org/officeDocument/2006/relationships/image" Target="../media/image70.png"/><Relationship Id="rId19" Type="http://schemas.openxmlformats.org/officeDocument/2006/relationships/image" Target="../media/image37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microsoft.com/office/2007/relationships/hdphoto" Target="../media/hdphoto10.wdp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microsoft.com/office/2007/relationships/hdphoto" Target="../media/hdphoto11.wdp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7.jpeg"/><Relationship Id="rId11" Type="http://schemas.openxmlformats.org/officeDocument/2006/relationships/image" Target="../media/image141.jpeg"/><Relationship Id="rId5" Type="http://schemas.openxmlformats.org/officeDocument/2006/relationships/image" Target="../media/image136.jpeg"/><Relationship Id="rId10" Type="http://schemas.openxmlformats.org/officeDocument/2006/relationships/image" Target="../media/image140.jpeg"/><Relationship Id="rId4" Type="http://schemas.openxmlformats.org/officeDocument/2006/relationships/image" Target="../media/image135.jpe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157.pn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12" Type="http://schemas.openxmlformats.org/officeDocument/2006/relationships/image" Target="../media/image156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1.jpeg"/><Relationship Id="rId11" Type="http://schemas.openxmlformats.org/officeDocument/2006/relationships/image" Target="../media/image155.jpeg"/><Relationship Id="rId5" Type="http://schemas.openxmlformats.org/officeDocument/2006/relationships/image" Target="../media/image150.jpeg"/><Relationship Id="rId15" Type="http://schemas.openxmlformats.org/officeDocument/2006/relationships/image" Target="../media/image147.wmf"/><Relationship Id="rId10" Type="http://schemas.openxmlformats.org/officeDocument/2006/relationships/image" Target="../media/image154.jpeg"/><Relationship Id="rId4" Type="http://schemas.openxmlformats.org/officeDocument/2006/relationships/image" Target="../media/image149.jpeg"/><Relationship Id="rId9" Type="http://schemas.openxmlformats.org/officeDocument/2006/relationships/image" Target="NULL" TargetMode="External"/><Relationship Id="rId14" Type="http://schemas.openxmlformats.org/officeDocument/2006/relationships/oleObject" Target="../embeddings/Microsoft_Excel_97-2003____1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4" Type="http://schemas.openxmlformats.org/officeDocument/2006/relationships/image" Target="../media/image1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chart" Target="../charts/char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emf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emf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emf"/><Relationship Id="rId23" Type="http://schemas.openxmlformats.org/officeDocument/2006/relationships/image" Target="../media/image30.png"/><Relationship Id="rId10" Type="http://schemas.openxmlformats.org/officeDocument/2006/relationships/image" Target="../media/image17.emf"/><Relationship Id="rId19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jpeg"/><Relationship Id="rId10" Type="http://schemas.openxmlformats.org/officeDocument/2006/relationships/image" Target="../media/image3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660400" y="3625686"/>
            <a:ext cx="10872788" cy="2126533"/>
            <a:chOff x="660400" y="1505056"/>
            <a:chExt cx="10211459" cy="2126533"/>
          </a:xfrm>
        </p:grpSpPr>
        <p:sp>
          <p:nvSpPr>
            <p:cNvPr id="39" name="矩形 38"/>
            <p:cNvSpPr/>
            <p:nvPr/>
          </p:nvSpPr>
          <p:spPr>
            <a:xfrm>
              <a:off x="660400" y="1506956"/>
              <a:ext cx="2553063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210983" y="1505056"/>
              <a:ext cx="2553063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764889" y="1506956"/>
              <a:ext cx="2553063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318796" y="1506956"/>
              <a:ext cx="2553063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" name="object 7"/>
          <p:cNvSpPr/>
          <p:nvPr/>
        </p:nvSpPr>
        <p:spPr>
          <a:xfrm>
            <a:off x="4549994" y="2960546"/>
            <a:ext cx="2499087" cy="361727"/>
          </a:xfrm>
          <a:custGeom>
            <a:avLst/>
            <a:gdLst/>
            <a:ahLst/>
            <a:cxnLst/>
            <a:rect l="l" t="t" r="r" b="b"/>
            <a:pathLst>
              <a:path w="3750945" h="542925">
                <a:moveTo>
                  <a:pt x="3660140" y="0"/>
                </a:moveTo>
                <a:lnTo>
                  <a:pt x="90424" y="0"/>
                </a:lnTo>
                <a:lnTo>
                  <a:pt x="55239" y="7110"/>
                </a:lnTo>
                <a:lnTo>
                  <a:pt x="26495" y="26495"/>
                </a:lnTo>
                <a:lnTo>
                  <a:pt x="7110" y="55239"/>
                </a:lnTo>
                <a:lnTo>
                  <a:pt x="0" y="90424"/>
                </a:lnTo>
                <a:lnTo>
                  <a:pt x="0" y="452119"/>
                </a:lnTo>
                <a:lnTo>
                  <a:pt x="7110" y="487304"/>
                </a:lnTo>
                <a:lnTo>
                  <a:pt x="26495" y="516048"/>
                </a:lnTo>
                <a:lnTo>
                  <a:pt x="55239" y="535433"/>
                </a:lnTo>
                <a:lnTo>
                  <a:pt x="90424" y="542543"/>
                </a:lnTo>
                <a:lnTo>
                  <a:pt x="3660140" y="542543"/>
                </a:lnTo>
                <a:lnTo>
                  <a:pt x="3695324" y="535433"/>
                </a:lnTo>
                <a:lnTo>
                  <a:pt x="3724068" y="516048"/>
                </a:lnTo>
                <a:lnTo>
                  <a:pt x="3743453" y="487304"/>
                </a:lnTo>
                <a:lnTo>
                  <a:pt x="3750564" y="452119"/>
                </a:lnTo>
                <a:lnTo>
                  <a:pt x="3750564" y="90424"/>
                </a:lnTo>
                <a:lnTo>
                  <a:pt x="3743453" y="55239"/>
                </a:lnTo>
                <a:lnTo>
                  <a:pt x="3724068" y="26495"/>
                </a:lnTo>
                <a:lnTo>
                  <a:pt x="3695324" y="7110"/>
                </a:lnTo>
                <a:lnTo>
                  <a:pt x="36601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6654" y="3033146"/>
            <a:ext cx="235651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200" spc="-3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Lenovo </a:t>
            </a:r>
            <a:r>
              <a:rPr sz="1200" spc="3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Smart </a:t>
            </a:r>
            <a:r>
              <a:rPr sz="1200" spc="-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Tab </a:t>
            </a:r>
            <a:r>
              <a:rPr sz="1200" spc="-3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M10 </a:t>
            </a:r>
            <a:r>
              <a:rPr sz="1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sz="1200" spc="-13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1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P10</a:t>
            </a:r>
            <a:endParaRPr sz="120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59759" y="4864370"/>
            <a:ext cx="2497818" cy="507687"/>
          </a:xfrm>
          <a:custGeom>
            <a:avLst/>
            <a:gdLst/>
            <a:ahLst/>
            <a:cxnLst/>
            <a:rect l="l" t="t" r="r" b="b"/>
            <a:pathLst>
              <a:path w="3749040" h="762000">
                <a:moveTo>
                  <a:pt x="3622040" y="0"/>
                </a:moveTo>
                <a:lnTo>
                  <a:pt x="127000" y="0"/>
                </a:lnTo>
                <a:lnTo>
                  <a:pt x="77581" y="9985"/>
                </a:lnTo>
                <a:lnTo>
                  <a:pt x="37211" y="37211"/>
                </a:lnTo>
                <a:lnTo>
                  <a:pt x="9985" y="77581"/>
                </a:lnTo>
                <a:lnTo>
                  <a:pt x="0" y="127000"/>
                </a:lnTo>
                <a:lnTo>
                  <a:pt x="0" y="635000"/>
                </a:lnTo>
                <a:lnTo>
                  <a:pt x="9985" y="684418"/>
                </a:lnTo>
                <a:lnTo>
                  <a:pt x="37211" y="724789"/>
                </a:lnTo>
                <a:lnTo>
                  <a:pt x="77581" y="752014"/>
                </a:lnTo>
                <a:lnTo>
                  <a:pt x="127000" y="762000"/>
                </a:lnTo>
                <a:lnTo>
                  <a:pt x="3622040" y="762000"/>
                </a:lnTo>
                <a:lnTo>
                  <a:pt x="3671458" y="752014"/>
                </a:lnTo>
                <a:lnTo>
                  <a:pt x="3711829" y="724789"/>
                </a:lnTo>
                <a:lnTo>
                  <a:pt x="3739054" y="684418"/>
                </a:lnTo>
                <a:lnTo>
                  <a:pt x="3749040" y="635000"/>
                </a:lnTo>
                <a:lnTo>
                  <a:pt x="3749040" y="127000"/>
                </a:lnTo>
                <a:lnTo>
                  <a:pt x="3739054" y="77581"/>
                </a:lnTo>
                <a:lnTo>
                  <a:pt x="3711829" y="37211"/>
                </a:lnTo>
                <a:lnTo>
                  <a:pt x="3671458" y="9985"/>
                </a:lnTo>
                <a:lnTo>
                  <a:pt x="3622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9184651" y="5461154"/>
            <a:ext cx="204803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2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王者荣耀首款智能音响机器人</a:t>
            </a:r>
          </a:p>
        </p:txBody>
      </p:sp>
      <p:sp>
        <p:nvSpPr>
          <p:cNvPr id="14" name="object 14"/>
          <p:cNvSpPr/>
          <p:nvPr/>
        </p:nvSpPr>
        <p:spPr>
          <a:xfrm>
            <a:off x="6400756" y="4049859"/>
            <a:ext cx="1077553" cy="971088"/>
          </a:xfrm>
          <a:prstGeom prst="rect">
            <a:avLst/>
          </a:prstGeom>
          <a:blipFill>
            <a:blip r:embed="rId3" cstate="screen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15"/>
          <p:cNvSpPr/>
          <p:nvPr/>
        </p:nvSpPr>
        <p:spPr>
          <a:xfrm>
            <a:off x="6762492" y="5008554"/>
            <a:ext cx="1567059" cy="362573"/>
          </a:xfrm>
          <a:custGeom>
            <a:avLst/>
            <a:gdLst/>
            <a:ahLst/>
            <a:cxnLst/>
            <a:rect l="l" t="t" r="r" b="b"/>
            <a:pathLst>
              <a:path w="2352040" h="544195">
                <a:moveTo>
                  <a:pt x="2260854" y="0"/>
                </a:moveTo>
                <a:lnTo>
                  <a:pt x="90677" y="0"/>
                </a:lnTo>
                <a:lnTo>
                  <a:pt x="55399" y="7131"/>
                </a:lnTo>
                <a:lnTo>
                  <a:pt x="26574" y="26574"/>
                </a:lnTo>
                <a:lnTo>
                  <a:pt x="7131" y="55399"/>
                </a:lnTo>
                <a:lnTo>
                  <a:pt x="0" y="90677"/>
                </a:lnTo>
                <a:lnTo>
                  <a:pt x="0" y="453389"/>
                </a:lnTo>
                <a:lnTo>
                  <a:pt x="7131" y="488668"/>
                </a:lnTo>
                <a:lnTo>
                  <a:pt x="26574" y="517493"/>
                </a:lnTo>
                <a:lnTo>
                  <a:pt x="55399" y="536936"/>
                </a:lnTo>
                <a:lnTo>
                  <a:pt x="90677" y="544067"/>
                </a:lnTo>
                <a:lnTo>
                  <a:pt x="2260854" y="544067"/>
                </a:lnTo>
                <a:lnTo>
                  <a:pt x="2296132" y="536936"/>
                </a:lnTo>
                <a:lnTo>
                  <a:pt x="2324957" y="517493"/>
                </a:lnTo>
                <a:lnTo>
                  <a:pt x="2344400" y="488668"/>
                </a:lnTo>
                <a:lnTo>
                  <a:pt x="2351531" y="453389"/>
                </a:lnTo>
                <a:lnTo>
                  <a:pt x="2351531" y="90677"/>
                </a:lnTo>
                <a:lnTo>
                  <a:pt x="2344400" y="55399"/>
                </a:lnTo>
                <a:lnTo>
                  <a:pt x="2324957" y="26574"/>
                </a:lnTo>
                <a:lnTo>
                  <a:pt x="2296132" y="7131"/>
                </a:lnTo>
                <a:lnTo>
                  <a:pt x="22608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object 18"/>
          <p:cNvSpPr/>
          <p:nvPr/>
        </p:nvSpPr>
        <p:spPr>
          <a:xfrm>
            <a:off x="2933520" y="2944300"/>
            <a:ext cx="1136372" cy="361727"/>
          </a:xfrm>
          <a:custGeom>
            <a:avLst/>
            <a:gdLst/>
            <a:ahLst/>
            <a:cxnLst/>
            <a:rect l="l" t="t" r="r" b="b"/>
            <a:pathLst>
              <a:path w="1705610" h="542925">
                <a:moveTo>
                  <a:pt x="1614932" y="0"/>
                </a:moveTo>
                <a:lnTo>
                  <a:pt x="90424" y="0"/>
                </a:lnTo>
                <a:lnTo>
                  <a:pt x="55239" y="7110"/>
                </a:lnTo>
                <a:lnTo>
                  <a:pt x="26495" y="26495"/>
                </a:lnTo>
                <a:lnTo>
                  <a:pt x="7110" y="55239"/>
                </a:lnTo>
                <a:lnTo>
                  <a:pt x="0" y="90424"/>
                </a:lnTo>
                <a:lnTo>
                  <a:pt x="0" y="452120"/>
                </a:lnTo>
                <a:lnTo>
                  <a:pt x="7110" y="487304"/>
                </a:lnTo>
                <a:lnTo>
                  <a:pt x="26495" y="516048"/>
                </a:lnTo>
                <a:lnTo>
                  <a:pt x="55239" y="535433"/>
                </a:lnTo>
                <a:lnTo>
                  <a:pt x="90424" y="542544"/>
                </a:lnTo>
                <a:lnTo>
                  <a:pt x="1614932" y="542544"/>
                </a:lnTo>
                <a:lnTo>
                  <a:pt x="1650116" y="535433"/>
                </a:lnTo>
                <a:lnTo>
                  <a:pt x="1678860" y="516048"/>
                </a:lnTo>
                <a:lnTo>
                  <a:pt x="1698245" y="487304"/>
                </a:lnTo>
                <a:lnTo>
                  <a:pt x="1705356" y="452120"/>
                </a:lnTo>
                <a:lnTo>
                  <a:pt x="1705356" y="90424"/>
                </a:lnTo>
                <a:lnTo>
                  <a:pt x="1698245" y="55239"/>
                </a:lnTo>
                <a:lnTo>
                  <a:pt x="1678860" y="26495"/>
                </a:lnTo>
                <a:lnTo>
                  <a:pt x="1650116" y="7110"/>
                </a:lnTo>
                <a:lnTo>
                  <a:pt x="16149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44477" y="3787393"/>
            <a:ext cx="730053" cy="1526106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object 23"/>
          <p:cNvSpPr txBox="1"/>
          <p:nvPr/>
        </p:nvSpPr>
        <p:spPr>
          <a:xfrm>
            <a:off x="4048233" y="5445765"/>
            <a:ext cx="152390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spc="-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Urbanears</a:t>
            </a:r>
            <a:r>
              <a:rPr sz="1200" spc="-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无线音箱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27308" y="5445765"/>
            <a:ext cx="163587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spc="-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Lenovo </a:t>
            </a:r>
            <a:r>
              <a:rPr sz="1400" spc="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</a:t>
            </a:r>
            <a:r>
              <a:rPr sz="1400" spc="-3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Display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4907" y="3879673"/>
            <a:ext cx="2248163" cy="1245056"/>
          </a:xfrm>
          <a:prstGeom prst="rect">
            <a:avLst/>
          </a:prstGeom>
          <a:blipFill>
            <a:blip r:embed="rId5" cstate="screen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4" name="object 4"/>
          <p:cNvSpPr txBox="1"/>
          <p:nvPr/>
        </p:nvSpPr>
        <p:spPr>
          <a:xfrm>
            <a:off x="660400" y="512763"/>
            <a:ext cx="2786994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明星产品</a:t>
            </a:r>
            <a:r>
              <a:rPr lang="en-US" altLang="zh-CN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智能音箱</a:t>
            </a:r>
            <a:endParaRPr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60400" y="1503156"/>
            <a:ext cx="10872788" cy="2128433"/>
            <a:chOff x="660400" y="1503156"/>
            <a:chExt cx="10211459" cy="2128433"/>
          </a:xfrm>
        </p:grpSpPr>
        <p:sp>
          <p:nvSpPr>
            <p:cNvPr id="32" name="矩形 31"/>
            <p:cNvSpPr/>
            <p:nvPr/>
          </p:nvSpPr>
          <p:spPr>
            <a:xfrm>
              <a:off x="660400" y="1503156"/>
              <a:ext cx="2553063" cy="21284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210983" y="1505056"/>
              <a:ext cx="2553063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764889" y="1505056"/>
              <a:ext cx="2553063" cy="21265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318796" y="1505056"/>
              <a:ext cx="2553063" cy="21265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" name="object 3"/>
          <p:cNvSpPr/>
          <p:nvPr/>
        </p:nvSpPr>
        <p:spPr>
          <a:xfrm>
            <a:off x="1487600" y="1742523"/>
            <a:ext cx="1008678" cy="1369055"/>
          </a:xfrm>
          <a:prstGeom prst="rect">
            <a:avLst/>
          </a:prstGeom>
          <a:blipFill>
            <a:blip r:embed="rId6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1526486" y="3328442"/>
            <a:ext cx="101283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spc="-3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SONOS</a:t>
            </a:r>
            <a:r>
              <a:rPr sz="1400" spc="-76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One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384855" y="3309396"/>
            <a:ext cx="70103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spc="-3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MI-LX02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6997" y="1753698"/>
            <a:ext cx="1827559" cy="1364625"/>
          </a:xfrm>
          <a:prstGeom prst="rect">
            <a:avLst/>
          </a:prstGeom>
          <a:blipFill>
            <a:blip r:embed="rId7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object 25"/>
          <p:cNvSpPr txBox="1"/>
          <p:nvPr/>
        </p:nvSpPr>
        <p:spPr>
          <a:xfrm>
            <a:off x="8948658" y="3319042"/>
            <a:ext cx="28163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Amazon Echo show </a:t>
            </a:r>
            <a:r>
              <a:rPr sz="1400" spc="-3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2nd </a:t>
            </a: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gen</a:t>
            </a:r>
            <a:r>
              <a:rPr sz="1400" spc="-67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stand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983166" y="5445765"/>
            <a:ext cx="99918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spc="-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HARMAN-JBL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322853" y="3266912"/>
            <a:ext cx="2284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Lenovo Smart Tab M10 / P10</a:t>
            </a:r>
          </a:p>
        </p:txBody>
      </p:sp>
      <p:pic>
        <p:nvPicPr>
          <p:cNvPr id="44" name="Picture 33" descr="C:\Users\Administrator\Desktop\41NBH-CJelL._SL1024_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0149454" y="2201250"/>
            <a:ext cx="1297163" cy="77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bject 28"/>
          <p:cNvSpPr/>
          <p:nvPr/>
        </p:nvSpPr>
        <p:spPr>
          <a:xfrm>
            <a:off x="8959759" y="1854441"/>
            <a:ext cx="1184940" cy="1163617"/>
          </a:xfrm>
          <a:prstGeom prst="rect">
            <a:avLst/>
          </a:prstGeom>
          <a:blipFill>
            <a:blip r:embed="rId9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4036031" y="1587262"/>
            <a:ext cx="1276132" cy="158445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9080369" y="3729949"/>
            <a:ext cx="2256597" cy="161059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3634799" y="3948027"/>
            <a:ext cx="2183667" cy="1230110"/>
            <a:chOff x="3556582" y="3853023"/>
            <a:chExt cx="2430431" cy="13691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2" cstate="screen"/>
            <a:stretch>
              <a:fillRect/>
            </a:stretch>
          </p:blipFill>
          <p:spPr>
            <a:xfrm>
              <a:off x="3556582" y="3853023"/>
              <a:ext cx="1243405" cy="119855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3" cstate="screen"/>
            <a:stretch>
              <a:fillRect/>
            </a:stretch>
          </p:blipFill>
          <p:spPr>
            <a:xfrm>
              <a:off x="4848526" y="4083654"/>
              <a:ext cx="1138487" cy="113848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3709054" y="5994678"/>
            <a:ext cx="4674019" cy="495022"/>
            <a:chOff x="5628621" y="5994678"/>
            <a:chExt cx="4674019" cy="49502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5628621" y="6176927"/>
              <a:ext cx="817319" cy="235986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6756885" y="6170524"/>
              <a:ext cx="359888" cy="234710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6" cstate="screen">
              <a:lum bright="40000" contrast="-40000"/>
            </a:blip>
            <a:stretch>
              <a:fillRect/>
            </a:stretch>
          </p:blipFill>
          <p:spPr>
            <a:xfrm>
              <a:off x="8634652" y="6152924"/>
              <a:ext cx="442795" cy="25425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7427718" y="5994678"/>
              <a:ext cx="895989" cy="49502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388392" y="6152924"/>
              <a:ext cx="914248" cy="2400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60400" y="1498058"/>
            <a:ext cx="10873218" cy="4265158"/>
            <a:chOff x="660400" y="1498058"/>
            <a:chExt cx="13591734" cy="4265158"/>
          </a:xfrm>
        </p:grpSpPr>
        <p:sp>
          <p:nvSpPr>
            <p:cNvPr id="39" name="矩形 38"/>
            <p:cNvSpPr/>
            <p:nvPr/>
          </p:nvSpPr>
          <p:spPr>
            <a:xfrm>
              <a:off x="11533726" y="1498058"/>
              <a:ext cx="2718408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376167" y="3625686"/>
              <a:ext cx="2718408" cy="2124633"/>
            </a:xfrm>
            <a:prstGeom prst="rect">
              <a:avLst/>
            </a:prstGeom>
            <a:solidFill>
              <a:srgbClr val="FEFEFE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6095473" y="3627586"/>
              <a:ext cx="2718408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814780" y="3627586"/>
              <a:ext cx="2718408" cy="2124633"/>
            </a:xfrm>
            <a:prstGeom prst="rect">
              <a:avLst/>
            </a:prstGeom>
            <a:solidFill>
              <a:srgbClr val="171415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1533188" y="3627586"/>
              <a:ext cx="2718408" cy="2124633"/>
            </a:xfrm>
            <a:prstGeom prst="rect">
              <a:avLst/>
            </a:prstGeom>
            <a:solidFill>
              <a:srgbClr val="F7F7F7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660400" y="3638583"/>
              <a:ext cx="2718408" cy="2124633"/>
            </a:xfrm>
            <a:prstGeom prst="rect">
              <a:avLst/>
            </a:prstGeom>
            <a:solidFill>
              <a:srgbClr val="FEFEFE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93" y="3832461"/>
            <a:ext cx="1290357" cy="16073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18" y="3796538"/>
            <a:ext cx="1395556" cy="156630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549994" y="2960546"/>
            <a:ext cx="2499087" cy="361727"/>
          </a:xfrm>
          <a:custGeom>
            <a:avLst/>
            <a:gdLst/>
            <a:ahLst/>
            <a:cxnLst/>
            <a:rect l="l" t="t" r="r" b="b"/>
            <a:pathLst>
              <a:path w="3750945" h="542925">
                <a:moveTo>
                  <a:pt x="3660140" y="0"/>
                </a:moveTo>
                <a:lnTo>
                  <a:pt x="90424" y="0"/>
                </a:lnTo>
                <a:lnTo>
                  <a:pt x="55239" y="7110"/>
                </a:lnTo>
                <a:lnTo>
                  <a:pt x="26495" y="26495"/>
                </a:lnTo>
                <a:lnTo>
                  <a:pt x="7110" y="55239"/>
                </a:lnTo>
                <a:lnTo>
                  <a:pt x="0" y="90424"/>
                </a:lnTo>
                <a:lnTo>
                  <a:pt x="0" y="452119"/>
                </a:lnTo>
                <a:lnTo>
                  <a:pt x="7110" y="487304"/>
                </a:lnTo>
                <a:lnTo>
                  <a:pt x="26495" y="516048"/>
                </a:lnTo>
                <a:lnTo>
                  <a:pt x="55239" y="535433"/>
                </a:lnTo>
                <a:lnTo>
                  <a:pt x="90424" y="542543"/>
                </a:lnTo>
                <a:lnTo>
                  <a:pt x="3660140" y="542543"/>
                </a:lnTo>
                <a:lnTo>
                  <a:pt x="3695324" y="535433"/>
                </a:lnTo>
                <a:lnTo>
                  <a:pt x="3724068" y="516048"/>
                </a:lnTo>
                <a:lnTo>
                  <a:pt x="3743453" y="487304"/>
                </a:lnTo>
                <a:lnTo>
                  <a:pt x="3750564" y="452119"/>
                </a:lnTo>
                <a:lnTo>
                  <a:pt x="3750564" y="90424"/>
                </a:lnTo>
                <a:lnTo>
                  <a:pt x="3743453" y="55239"/>
                </a:lnTo>
                <a:lnTo>
                  <a:pt x="3724068" y="26495"/>
                </a:lnTo>
                <a:lnTo>
                  <a:pt x="3695324" y="7110"/>
                </a:lnTo>
                <a:lnTo>
                  <a:pt x="36601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33520" y="2944300"/>
            <a:ext cx="1136372" cy="361727"/>
          </a:xfrm>
          <a:custGeom>
            <a:avLst/>
            <a:gdLst/>
            <a:ahLst/>
            <a:cxnLst/>
            <a:rect l="l" t="t" r="r" b="b"/>
            <a:pathLst>
              <a:path w="1705610" h="542925">
                <a:moveTo>
                  <a:pt x="1614932" y="0"/>
                </a:moveTo>
                <a:lnTo>
                  <a:pt x="90424" y="0"/>
                </a:lnTo>
                <a:lnTo>
                  <a:pt x="55239" y="7110"/>
                </a:lnTo>
                <a:lnTo>
                  <a:pt x="26495" y="26495"/>
                </a:lnTo>
                <a:lnTo>
                  <a:pt x="7110" y="55239"/>
                </a:lnTo>
                <a:lnTo>
                  <a:pt x="0" y="90424"/>
                </a:lnTo>
                <a:lnTo>
                  <a:pt x="0" y="452120"/>
                </a:lnTo>
                <a:lnTo>
                  <a:pt x="7110" y="487304"/>
                </a:lnTo>
                <a:lnTo>
                  <a:pt x="26495" y="516048"/>
                </a:lnTo>
                <a:lnTo>
                  <a:pt x="55239" y="535433"/>
                </a:lnTo>
                <a:lnTo>
                  <a:pt x="90424" y="542544"/>
                </a:lnTo>
                <a:lnTo>
                  <a:pt x="1614932" y="542544"/>
                </a:lnTo>
                <a:lnTo>
                  <a:pt x="1650116" y="535433"/>
                </a:lnTo>
                <a:lnTo>
                  <a:pt x="1678860" y="516048"/>
                </a:lnTo>
                <a:lnTo>
                  <a:pt x="1698245" y="487304"/>
                </a:lnTo>
                <a:lnTo>
                  <a:pt x="1705356" y="452120"/>
                </a:lnTo>
                <a:lnTo>
                  <a:pt x="1705356" y="90424"/>
                </a:lnTo>
                <a:lnTo>
                  <a:pt x="1698245" y="55239"/>
                </a:lnTo>
                <a:lnTo>
                  <a:pt x="1678860" y="26495"/>
                </a:lnTo>
                <a:lnTo>
                  <a:pt x="1650116" y="7110"/>
                </a:lnTo>
                <a:lnTo>
                  <a:pt x="16149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4" name="object 4"/>
          <p:cNvSpPr txBox="1"/>
          <p:nvPr/>
        </p:nvSpPr>
        <p:spPr>
          <a:xfrm>
            <a:off x="660400" y="512763"/>
            <a:ext cx="2776484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明星产品</a:t>
            </a:r>
            <a:r>
              <a:rPr lang="en-US" altLang="zh-CN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智能穿戴</a:t>
            </a:r>
            <a:endParaRPr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60400" y="1506956"/>
            <a:ext cx="21744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25023" y="1505056"/>
            <a:ext cx="21816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005711" y="1506956"/>
            <a:ext cx="21744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173874" y="1506956"/>
            <a:ext cx="21744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object 10"/>
          <p:cNvSpPr txBox="1"/>
          <p:nvPr/>
        </p:nvSpPr>
        <p:spPr>
          <a:xfrm>
            <a:off x="848171" y="3319524"/>
            <a:ext cx="17392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JBL</a:t>
            </a:r>
            <a:r>
              <a:rPr sz="1400" spc="-67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 </a:t>
            </a: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T450头戴音乐耳机</a:t>
            </a:r>
          </a:p>
        </p:txBody>
      </p:sp>
      <p:sp>
        <p:nvSpPr>
          <p:cNvPr id="46" name="object 13"/>
          <p:cNvSpPr/>
          <p:nvPr/>
        </p:nvSpPr>
        <p:spPr>
          <a:xfrm>
            <a:off x="998045" y="1644855"/>
            <a:ext cx="1492007" cy="1504626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7" name="object 6"/>
          <p:cNvSpPr/>
          <p:nvPr/>
        </p:nvSpPr>
        <p:spPr>
          <a:xfrm>
            <a:off x="2971905" y="1658041"/>
            <a:ext cx="1599942" cy="14933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8" name="object 8"/>
          <p:cNvSpPr txBox="1"/>
          <p:nvPr/>
        </p:nvSpPr>
        <p:spPr>
          <a:xfrm>
            <a:off x="3316406" y="3319524"/>
            <a:ext cx="104668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spc="-3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Marshall耳机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cs typeface="微软雅黑" panose="020B0503020204020204" pitchFamily="34" charset="-122"/>
            </a:endParaRPr>
          </a:p>
        </p:txBody>
      </p:sp>
      <p:sp>
        <p:nvSpPr>
          <p:cNvPr id="49" name="object 14"/>
          <p:cNvSpPr/>
          <p:nvPr/>
        </p:nvSpPr>
        <p:spPr>
          <a:xfrm>
            <a:off x="5278410" y="1646681"/>
            <a:ext cx="1592042" cy="1502359"/>
          </a:xfrm>
          <a:prstGeom prst="rect">
            <a:avLst/>
          </a:prstGeom>
          <a:blipFill>
            <a:blip r:embed="rId7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0" name="object 12"/>
          <p:cNvSpPr txBox="1"/>
          <p:nvPr/>
        </p:nvSpPr>
        <p:spPr>
          <a:xfrm>
            <a:off x="5379005" y="3319524"/>
            <a:ext cx="157509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JBL TUNE</a:t>
            </a:r>
            <a:r>
              <a:rPr sz="1400" spc="-87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 </a:t>
            </a:r>
            <a:r>
              <a:rPr sz="1400" spc="-10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600BTNC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cs typeface="微软雅黑" panose="020B0503020204020204" pitchFamily="34" charset="-122"/>
            </a:endParaRPr>
          </a:p>
        </p:txBody>
      </p:sp>
      <p:sp>
        <p:nvSpPr>
          <p:cNvPr id="51" name="object 15"/>
          <p:cNvSpPr/>
          <p:nvPr/>
        </p:nvSpPr>
        <p:spPr>
          <a:xfrm>
            <a:off x="7333097" y="1589873"/>
            <a:ext cx="1914059" cy="15352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2" name="object 4"/>
          <p:cNvSpPr txBox="1"/>
          <p:nvPr/>
        </p:nvSpPr>
        <p:spPr>
          <a:xfrm>
            <a:off x="7289451" y="3306027"/>
            <a:ext cx="19442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marR="3175"/>
            <a:r>
              <a:rPr sz="1400" spc="-3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Wireless  Charging</a:t>
            </a:r>
            <a:r>
              <a:rPr sz="1400" spc="-63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 </a:t>
            </a: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Bundle</a:t>
            </a:r>
          </a:p>
        </p:txBody>
      </p:sp>
      <p:sp>
        <p:nvSpPr>
          <p:cNvPr id="57" name="object 4"/>
          <p:cNvSpPr txBox="1"/>
          <p:nvPr/>
        </p:nvSpPr>
        <p:spPr>
          <a:xfrm>
            <a:off x="3476808" y="5448926"/>
            <a:ext cx="9967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200" b="1" spc="-3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</a:t>
            </a:r>
            <a:r>
              <a:rPr lang="zh-CN" altLang="en-US" sz="1200" b="1" spc="-3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金属</a:t>
            </a:r>
            <a:r>
              <a:rPr sz="1200" b="1" spc="-3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手表</a:t>
            </a:r>
            <a:endParaRPr sz="1200" b="1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object 5"/>
          <p:cNvSpPr txBox="1"/>
          <p:nvPr/>
        </p:nvSpPr>
        <p:spPr>
          <a:xfrm>
            <a:off x="10246456" y="5448926"/>
            <a:ext cx="56195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200" b="1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血压计</a:t>
            </a:r>
          </a:p>
        </p:txBody>
      </p:sp>
      <p:sp>
        <p:nvSpPr>
          <p:cNvPr id="59" name="object 6"/>
          <p:cNvSpPr txBox="1"/>
          <p:nvPr/>
        </p:nvSpPr>
        <p:spPr>
          <a:xfrm>
            <a:off x="8077191" y="5448926"/>
            <a:ext cx="6551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200" b="1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体脂称</a:t>
            </a:r>
          </a:p>
        </p:txBody>
      </p:sp>
      <p:sp>
        <p:nvSpPr>
          <p:cNvPr id="60" name="object 8"/>
          <p:cNvSpPr txBox="1"/>
          <p:nvPr/>
        </p:nvSpPr>
        <p:spPr>
          <a:xfrm>
            <a:off x="5837577" y="5448926"/>
            <a:ext cx="73812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200" b="1" spc="-3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智能手</a:t>
            </a:r>
            <a:r>
              <a:rPr lang="zh-CN" altLang="en-US" sz="1200" b="1" spc="-3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表</a:t>
            </a:r>
            <a:endParaRPr sz="1200" b="1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2" name="object 10"/>
          <p:cNvSpPr/>
          <p:nvPr/>
        </p:nvSpPr>
        <p:spPr>
          <a:xfrm>
            <a:off x="9375191" y="3647743"/>
            <a:ext cx="2158882" cy="1695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7" name="object 9"/>
          <p:cNvSpPr/>
          <p:nvPr/>
        </p:nvSpPr>
        <p:spPr>
          <a:xfrm>
            <a:off x="7183651" y="3638583"/>
            <a:ext cx="2170556" cy="1708564"/>
          </a:xfrm>
          <a:prstGeom prst="rect">
            <a:avLst/>
          </a:prstGeom>
          <a:blipFill>
            <a:blip r:embed="rId10" cstate="screen"/>
            <a:srcRect/>
            <a:stretch>
              <a:fillRect r="1"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0" name="object 4"/>
          <p:cNvSpPr txBox="1"/>
          <p:nvPr/>
        </p:nvSpPr>
        <p:spPr>
          <a:xfrm>
            <a:off x="10141908" y="3320258"/>
            <a:ext cx="44671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TWS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9833838" y="1582885"/>
            <a:ext cx="1019272" cy="1755708"/>
          </a:xfrm>
          <a:prstGeom prst="rect">
            <a:avLst/>
          </a:prstGeom>
        </p:spPr>
      </p:pic>
      <p:sp>
        <p:nvSpPr>
          <p:cNvPr id="44" name="文本框 16"/>
          <p:cNvSpPr txBox="1">
            <a:spLocks noChangeArrowheads="1"/>
          </p:cNvSpPr>
          <p:nvPr/>
        </p:nvSpPr>
        <p:spPr bwMode="auto">
          <a:xfrm>
            <a:off x="575065" y="901244"/>
            <a:ext cx="3134191" cy="31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智能头戴耳机</a:t>
            </a:r>
            <a:r>
              <a:rPr lang="en-US" altLang="zh-CN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智能穿戴医疗产品系列</a:t>
            </a:r>
            <a:endParaRPr lang="en-US" altLang="zh-CN" sz="1400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22481" y="5994678"/>
            <a:ext cx="4747039" cy="498096"/>
            <a:chOff x="3377309" y="5994678"/>
            <a:chExt cx="4747039" cy="498096"/>
          </a:xfrm>
        </p:grpSpPr>
        <p:grpSp>
          <p:nvGrpSpPr>
            <p:cNvPr id="10" name="组合 9"/>
            <p:cNvGrpSpPr/>
            <p:nvPr/>
          </p:nvGrpSpPr>
          <p:grpSpPr>
            <a:xfrm>
              <a:off x="4067652" y="5994678"/>
              <a:ext cx="4056696" cy="495022"/>
              <a:chOff x="1626046" y="5994678"/>
              <a:chExt cx="4056696" cy="495022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12" cstate="screen">
                <a:lum bright="40000" contrast="-40000"/>
              </a:blip>
              <a:stretch>
                <a:fillRect/>
              </a:stretch>
            </p:blipFill>
            <p:spPr>
              <a:xfrm>
                <a:off x="2816399" y="6159889"/>
                <a:ext cx="442795" cy="254251"/>
              </a:xfrm>
              <a:prstGeom prst="rect">
                <a:avLst/>
              </a:prstGeom>
            </p:spPr>
          </p:pic>
          <p:pic>
            <p:nvPicPr>
              <p:cNvPr id="43" name="图片 42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4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26046" y="5994678"/>
                <a:ext cx="895989" cy="495022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40000" contrast="-4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53558" y="6206606"/>
                <a:ext cx="922766" cy="232537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7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70689" y="6143523"/>
                <a:ext cx="912053" cy="286982"/>
              </a:xfrm>
              <a:prstGeom prst="rect">
                <a:avLst/>
              </a:prstGeom>
            </p:spPr>
          </p:pic>
        </p:grp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9" cstate="screen"/>
            <a:stretch>
              <a:fillRect/>
            </a:stretch>
          </p:blipFill>
          <p:spPr>
            <a:xfrm>
              <a:off x="3377309" y="6121084"/>
              <a:ext cx="368216" cy="371690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69" y="3920499"/>
            <a:ext cx="976093" cy="145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object 8"/>
          <p:cNvSpPr txBox="1"/>
          <p:nvPr/>
        </p:nvSpPr>
        <p:spPr>
          <a:xfrm>
            <a:off x="1430976" y="5452340"/>
            <a:ext cx="73812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200" b="1" spc="-3" dirty="0" err="1" smtClean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智能手</a:t>
            </a:r>
            <a:r>
              <a:rPr lang="zh-CN" altLang="en-US" sz="1200" b="1" spc="-3" dirty="0" smtClean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环</a:t>
            </a:r>
            <a:endParaRPr sz="1200" b="1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60400" y="1420936"/>
            <a:ext cx="10872788" cy="4332750"/>
            <a:chOff x="660400" y="2032473"/>
            <a:chExt cx="8154008" cy="5014049"/>
          </a:xfrm>
        </p:grpSpPr>
        <p:sp>
          <p:nvSpPr>
            <p:cNvPr id="10" name="矩形 9"/>
            <p:cNvSpPr/>
            <p:nvPr/>
          </p:nvSpPr>
          <p:spPr>
            <a:xfrm>
              <a:off x="660400" y="2032473"/>
              <a:ext cx="2718408" cy="2539527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377592" y="2032473"/>
              <a:ext cx="2718408" cy="2539527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096000" y="2032473"/>
              <a:ext cx="2718408" cy="5014049"/>
            </a:xfrm>
            <a:prstGeom prst="rect">
              <a:avLst/>
            </a:prstGeom>
            <a:blipFill>
              <a:blip r:embed="rId3" cstate="screen"/>
              <a:srcRect/>
              <a:stretch>
                <a:fillRect/>
              </a:stretch>
            </a:blip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443586" y="3349000"/>
            <a:ext cx="104752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b="1" spc="-3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POS</a:t>
            </a:r>
            <a:r>
              <a:rPr sz="1400" b="1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机终端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9288" y="974962"/>
            <a:ext cx="557436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VR</a:t>
            </a:r>
            <a:r>
              <a:rPr sz="1400" spc="3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sz="14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AR/</a:t>
            </a:r>
            <a:r>
              <a:rPr sz="14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POS机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1400" dirty="0" err="1" smtClean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移动电源</a:t>
            </a:r>
            <a:r>
              <a:rPr sz="1400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</a:t>
            </a:r>
            <a:r>
              <a:rPr sz="1400" dirty="0" err="1" smtClean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产品系列</a:t>
            </a:r>
            <a:endParaRPr sz="14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6299" y="1426348"/>
            <a:ext cx="3609953" cy="4327338"/>
          </a:xfrm>
          <a:prstGeom prst="rect">
            <a:avLst/>
          </a:prstGeom>
          <a:blipFill>
            <a:blip r:embed="rId4" cstate="screen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4"/>
          <p:cNvSpPr txBox="1"/>
          <p:nvPr/>
        </p:nvSpPr>
        <p:spPr>
          <a:xfrm>
            <a:off x="660400" y="512763"/>
            <a:ext cx="204076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明星产品</a:t>
            </a:r>
            <a:r>
              <a:rPr lang="en-US" altLang="zh-CN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en-US" altLang="zh-CN" sz="2500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IoT</a:t>
            </a:r>
            <a:endParaRPr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308279" y="1462048"/>
            <a:ext cx="3568079" cy="4291637"/>
          </a:xfrm>
          <a:prstGeom prst="rect">
            <a:avLst/>
          </a:prstGeom>
          <a:blipFill>
            <a:blip r:embed="rId5" cstate="screen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3383062" y="3377136"/>
            <a:ext cx="69510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b="1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VR</a:t>
            </a:r>
            <a:r>
              <a:rPr sz="1400" b="1" spc="3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sz="1400" b="1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AR</a:t>
            </a:r>
            <a:endParaRPr sz="14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07189" y="3363068"/>
            <a:ext cx="82922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b="1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移动电源</a:t>
            </a:r>
            <a:endParaRPr sz="14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931678" y="6152819"/>
            <a:ext cx="4328645" cy="340525"/>
            <a:chOff x="4636061" y="6152819"/>
            <a:chExt cx="4328645" cy="34052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5975203" y="6205726"/>
              <a:ext cx="359888" cy="23471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4636061" y="6222078"/>
              <a:ext cx="1007932" cy="202007"/>
            </a:xfrm>
            <a:prstGeom prst="rect">
              <a:avLst/>
            </a:prstGeom>
          </p:spPr>
        </p:pic>
        <p:sp>
          <p:nvSpPr>
            <p:cNvPr id="22" name="object 12"/>
            <p:cNvSpPr/>
            <p:nvPr/>
          </p:nvSpPr>
          <p:spPr>
            <a:xfrm>
              <a:off x="6666301" y="6181478"/>
              <a:ext cx="910873" cy="283207"/>
            </a:xfrm>
            <a:prstGeom prst="rect">
              <a:avLst/>
            </a:prstGeom>
            <a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4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08385" y="6152819"/>
              <a:ext cx="1056321" cy="3405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60400" y="3625014"/>
            <a:ext cx="10872789" cy="2125305"/>
            <a:chOff x="660400" y="1504384"/>
            <a:chExt cx="10211459" cy="2125305"/>
          </a:xfrm>
        </p:grpSpPr>
        <p:sp>
          <p:nvSpPr>
            <p:cNvPr id="15" name="矩形 14"/>
            <p:cNvSpPr/>
            <p:nvPr/>
          </p:nvSpPr>
          <p:spPr>
            <a:xfrm>
              <a:off x="660400" y="1505056"/>
              <a:ext cx="5461140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121539" y="1504384"/>
              <a:ext cx="4750320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660400" y="1503156"/>
            <a:ext cx="10872788" cy="21284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8095" y="3637083"/>
            <a:ext cx="2989780" cy="2107500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/>
          <p:nvPr/>
        </p:nvSpPr>
        <p:spPr>
          <a:xfrm>
            <a:off x="6486498" y="3640207"/>
            <a:ext cx="2910600" cy="2102100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9482179" y="4577392"/>
            <a:ext cx="2136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b="1" spc="-3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智能扫地机器人</a:t>
            </a:r>
            <a:r>
              <a:rPr lang="en-US" sz="1400" b="1" spc="-3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sz="1400" b="1" spc="-3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结构件</a:t>
            </a:r>
            <a:endParaRPr sz="14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46656" y="4129855"/>
            <a:ext cx="5009607" cy="1121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9345">
              <a:lnSpc>
                <a:spcPct val="150000"/>
              </a:lnSpc>
            </a:pPr>
            <a:r>
              <a:rPr sz="1400" b="1" spc="-3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空调灯控组合-结构件</a:t>
            </a:r>
            <a:endParaRPr lang="en-US" sz="14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109345">
              <a:lnSpc>
                <a:spcPct val="150000"/>
              </a:lnSpc>
            </a:pP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搭配网关，自定义控制</a:t>
            </a:r>
            <a:r>
              <a:rPr sz="1200" spc="-1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众</a:t>
            </a: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多场</a:t>
            </a:r>
            <a:r>
              <a:rPr sz="1200" spc="-1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景</a:t>
            </a:r>
            <a:r>
              <a:rPr sz="12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sz="12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109345">
              <a:lnSpc>
                <a:spcPct val="150000"/>
              </a:lnSpc>
            </a:pP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自带网关功能，让普通</a:t>
            </a:r>
            <a:r>
              <a:rPr sz="1200" spc="-7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空</a:t>
            </a: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调变</a:t>
            </a:r>
            <a:r>
              <a:rPr sz="1200" spc="-7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</a:t>
            </a: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能</a:t>
            </a:r>
            <a:r>
              <a:rPr sz="12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sz="12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109345">
              <a:lnSpc>
                <a:spcPct val="150000"/>
              </a:lnSpc>
            </a:pP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定时开关·电量统计·独立安全门</a:t>
            </a:r>
            <a:endParaRPr sz="12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660400" y="512763"/>
            <a:ext cx="2786994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明星产品</a:t>
            </a:r>
            <a:r>
              <a:rPr lang="en-US" altLang="zh-CN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智能家居</a:t>
            </a:r>
            <a:endParaRPr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5275" y="1512158"/>
            <a:ext cx="5394511" cy="21158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矩形 10"/>
          <p:cNvSpPr/>
          <p:nvPr/>
        </p:nvSpPr>
        <p:spPr>
          <a:xfrm>
            <a:off x="589683" y="898052"/>
            <a:ext cx="2056973" cy="312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智能家居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安防产品系列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39468" y="2004878"/>
            <a:ext cx="2773458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marR="3175">
              <a:lnSpc>
                <a:spcPct val="140000"/>
              </a:lnSpc>
            </a:pPr>
            <a:r>
              <a:rPr lang="zh-CN" altLang="en-US" sz="1400" b="1" spc="-3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智能家庭组合</a:t>
            </a:r>
            <a:r>
              <a:rPr lang="en-US" altLang="zh-CN" sz="1400" b="1" spc="-3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400" b="1" spc="-3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结构件</a:t>
            </a:r>
            <a:endParaRPr lang="en-US" sz="1400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8255" marR="3175">
              <a:lnSpc>
                <a:spcPct val="140000"/>
              </a:lnSpc>
            </a:pP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搭配多功能网关，让普通电器变智能</a:t>
            </a:r>
            <a:r>
              <a:rPr sz="12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sz="12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255" marR="3175">
              <a:lnSpc>
                <a:spcPct val="140000"/>
              </a:lnSpc>
            </a:pP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会发声的控制中心，自带变色彩灯</a:t>
            </a:r>
            <a:r>
              <a:rPr sz="12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sz="12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255" marR="3175">
              <a:lnSpc>
                <a:spcPct val="140000"/>
              </a:lnSpc>
            </a:pP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实时检测室内温湿度，</a:t>
            </a:r>
            <a:r>
              <a:rPr sz="1200" spc="-1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键控</a:t>
            </a:r>
            <a:r>
              <a:rPr sz="1200" spc="-1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制</a:t>
            </a: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</a:t>
            </a:r>
            <a:r>
              <a:rPr sz="1200" spc="-1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设</a:t>
            </a:r>
            <a:r>
              <a:rPr sz="1200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备</a:t>
            </a:r>
            <a:endParaRPr sz="1200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496497" y="6132089"/>
            <a:ext cx="1401675" cy="280798"/>
            <a:chOff x="5496497" y="6132089"/>
            <a:chExt cx="1401675" cy="28079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screen">
              <a:alphaModFix amt="78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362541" y="6132089"/>
              <a:ext cx="535631" cy="28079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5496497" y="6170524"/>
              <a:ext cx="359888" cy="2347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9330787" y="1397237"/>
            <a:ext cx="21600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object 4"/>
          <p:cNvSpPr txBox="1"/>
          <p:nvPr/>
        </p:nvSpPr>
        <p:spPr>
          <a:xfrm>
            <a:off x="660400" y="512763"/>
            <a:ext cx="2776484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明星产品</a:t>
            </a:r>
            <a:r>
              <a:rPr lang="en-US" altLang="zh-CN" sz="2500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摄像头</a:t>
            </a:r>
            <a:endParaRPr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83260" y="1394412"/>
            <a:ext cx="21744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60779" y="1397787"/>
            <a:ext cx="21600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019779" y="1394412"/>
            <a:ext cx="21600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173874" y="1394412"/>
            <a:ext cx="21600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文本框 16"/>
          <p:cNvSpPr txBox="1">
            <a:spLocks noChangeArrowheads="1"/>
          </p:cNvSpPr>
          <p:nvPr/>
        </p:nvSpPr>
        <p:spPr bwMode="auto">
          <a:xfrm>
            <a:off x="575064" y="901244"/>
            <a:ext cx="2401341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1400" b="1" dirty="0"/>
              <a:t>Car Camera </a:t>
            </a:r>
            <a:endParaRPr lang="en-US" altLang="zh-CN" sz="1400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1" name="图片 60" descr="05"/>
          <p:cNvPicPr>
            <a:picLocks noChangeAspect="1"/>
          </p:cNvPicPr>
          <p:nvPr/>
        </p:nvPicPr>
        <p:blipFill>
          <a:blip r:embed="rId4"/>
          <a:srcRect l="14764" t="23406" r="19660" b="16472"/>
          <a:stretch>
            <a:fillRect/>
          </a:stretch>
        </p:blipFill>
        <p:spPr>
          <a:xfrm>
            <a:off x="773723" y="1730421"/>
            <a:ext cx="1927274" cy="1249180"/>
          </a:xfrm>
          <a:prstGeom prst="rect">
            <a:avLst/>
          </a:prstGeom>
        </p:spPr>
      </p:pic>
      <p:pic>
        <p:nvPicPr>
          <p:cNvPr id="63" name="图片 62" descr="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22646" t="11011" r="23021" b="23279"/>
          <a:stretch>
            <a:fillRect/>
          </a:stretch>
        </p:blipFill>
        <p:spPr>
          <a:xfrm>
            <a:off x="2976406" y="1640720"/>
            <a:ext cx="1887840" cy="1614219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978" y="1747452"/>
            <a:ext cx="1348056" cy="1423079"/>
          </a:xfrm>
          <a:prstGeom prst="rect">
            <a:avLst/>
          </a:prstGeom>
        </p:spPr>
      </p:pic>
      <p:pic>
        <p:nvPicPr>
          <p:cNvPr id="65" name="图片 64" descr="210423 SC-001-佑驾-USB摄像头-2"/>
          <p:cNvPicPr>
            <a:picLocks noChangeAspect="1"/>
          </p:cNvPicPr>
          <p:nvPr/>
        </p:nvPicPr>
        <p:blipFill>
          <a:blip r:embed="rId7"/>
          <a:srcRect l="11680" t="25550" r="9449" b="14245"/>
          <a:stretch>
            <a:fillRect/>
          </a:stretch>
        </p:blipFill>
        <p:spPr>
          <a:xfrm>
            <a:off x="7615771" y="1639094"/>
            <a:ext cx="1310754" cy="1563694"/>
          </a:xfrm>
          <a:prstGeom prst="rect">
            <a:avLst/>
          </a:prstGeom>
        </p:spPr>
      </p:pic>
      <p:grpSp>
        <p:nvGrpSpPr>
          <p:cNvPr id="66" name="组合 65"/>
          <p:cNvGrpSpPr>
            <a:grpSpLocks noChangeAspect="1"/>
          </p:cNvGrpSpPr>
          <p:nvPr/>
        </p:nvGrpSpPr>
        <p:grpSpPr>
          <a:xfrm>
            <a:off x="9455638" y="1764577"/>
            <a:ext cx="1916733" cy="1154039"/>
            <a:chOff x="0" y="0"/>
            <a:chExt cx="4260850" cy="2565400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260850" cy="2565400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52625" y="1914525"/>
              <a:ext cx="393423" cy="36195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32200" y="3602630"/>
            <a:ext cx="217329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 FH8536H</a:t>
            </a:r>
            <a:endParaRPr lang="zh-CN" altLang="zh-CN" sz="1100" dirty="0"/>
          </a:p>
          <a:p>
            <a:r>
              <a:rPr lang="en-US" altLang="zh-CN" sz="1100" dirty="0"/>
              <a:t>Image Sensor: GC1064 </a:t>
            </a:r>
            <a:endParaRPr lang="zh-CN" altLang="zh-CN" sz="1100" dirty="0"/>
          </a:p>
          <a:p>
            <a:r>
              <a:rPr lang="en-US" altLang="zh-CN" sz="1100" dirty="0"/>
              <a:t> Lens: EFL3.68mm  1.0MP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720P HD Live Video</a:t>
            </a:r>
            <a:endParaRPr lang="zh-CN" altLang="zh-CN" sz="1100" dirty="0"/>
          </a:p>
          <a:p>
            <a:r>
              <a:rPr lang="en-US" altLang="zh-CN" sz="1100" dirty="0"/>
              <a:t>Night Vision : 3m Distance </a:t>
            </a:r>
            <a:endParaRPr lang="zh-CN" altLang="zh-CN" sz="1100" dirty="0"/>
          </a:p>
          <a:p>
            <a:r>
              <a:rPr lang="en-US" altLang="zh-CN" sz="1100" dirty="0"/>
              <a:t>Wide Angle Glass Lens: FOV90 °</a:t>
            </a:r>
            <a:endParaRPr lang="zh-CN" altLang="zh-CN" sz="1100" dirty="0"/>
          </a:p>
          <a:p>
            <a:r>
              <a:rPr lang="en-US" altLang="zh-CN" sz="1100" dirty="0"/>
              <a:t>USB/Air Head </a:t>
            </a:r>
            <a:r>
              <a:rPr lang="en-US" altLang="zh-CN" sz="1100" dirty="0" smtClean="0"/>
              <a:t>Interface</a:t>
            </a:r>
            <a:endParaRPr lang="zh-CN" altLang="zh-CN" sz="1100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2846481" y="3602630"/>
            <a:ext cx="217329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 FH8536H</a:t>
            </a:r>
            <a:endParaRPr lang="zh-CN" altLang="zh-CN" sz="1100" dirty="0"/>
          </a:p>
          <a:p>
            <a:r>
              <a:rPr lang="en-US" altLang="zh-CN" sz="1100" dirty="0"/>
              <a:t>Image Sensor: SC1130</a:t>
            </a:r>
            <a:endParaRPr lang="zh-CN" altLang="zh-CN" sz="1100" dirty="0"/>
          </a:p>
          <a:p>
            <a:r>
              <a:rPr lang="en-US" altLang="zh-CN" sz="1100" dirty="0"/>
              <a:t>Lens: EFL3.68mm  1.0MP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720P HD Live Video</a:t>
            </a:r>
            <a:endParaRPr lang="zh-CN" altLang="zh-CN" sz="1100" dirty="0"/>
          </a:p>
          <a:p>
            <a:r>
              <a:rPr lang="en-US" altLang="zh-CN" sz="1100" dirty="0"/>
              <a:t>Night Vision : 3m Distance </a:t>
            </a:r>
            <a:endParaRPr lang="zh-CN" altLang="zh-CN" sz="1100" dirty="0"/>
          </a:p>
          <a:p>
            <a:r>
              <a:rPr lang="en-US" altLang="zh-CN" sz="1100" dirty="0"/>
              <a:t>Wide Angle Glass Lens: FOV180 °</a:t>
            </a:r>
            <a:endParaRPr lang="zh-CN" altLang="zh-CN" sz="1100" dirty="0"/>
          </a:p>
          <a:p>
            <a:r>
              <a:rPr lang="en-US" altLang="zh-CN" sz="1100" dirty="0"/>
              <a:t>USB/Air Head Interface</a:t>
            </a:r>
            <a:endParaRPr lang="zh-CN" altLang="zh-CN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5000576" y="3602630"/>
            <a:ext cx="217329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 FH8536H</a:t>
            </a:r>
            <a:endParaRPr lang="zh-CN" altLang="zh-CN" sz="1100" dirty="0"/>
          </a:p>
          <a:p>
            <a:r>
              <a:rPr lang="en-US" altLang="zh-CN" sz="1100" dirty="0"/>
              <a:t>Image Sensor: GC1064 </a:t>
            </a:r>
            <a:endParaRPr lang="zh-CN" altLang="zh-CN" sz="1100" dirty="0"/>
          </a:p>
          <a:p>
            <a:r>
              <a:rPr lang="en-US" altLang="zh-CN" sz="1100" dirty="0"/>
              <a:t>Lens: EFL3.68mm  1.0MP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720P HD Live Video</a:t>
            </a:r>
            <a:endParaRPr lang="zh-CN" altLang="zh-CN" sz="1100" dirty="0"/>
          </a:p>
          <a:p>
            <a:r>
              <a:rPr lang="en-US" altLang="zh-CN" sz="1100" dirty="0"/>
              <a:t>Night Vision : 8~10m Distance </a:t>
            </a:r>
            <a:endParaRPr lang="zh-CN" altLang="zh-CN" sz="1100" dirty="0"/>
          </a:p>
          <a:p>
            <a:r>
              <a:rPr lang="en-US" altLang="zh-CN" sz="1100" dirty="0"/>
              <a:t>Wide Angle Glass Lens: FOV100 °</a:t>
            </a:r>
            <a:endParaRPr lang="zh-CN" altLang="zh-CN" sz="1100" dirty="0"/>
          </a:p>
          <a:p>
            <a:r>
              <a:rPr lang="en-US" altLang="zh-CN" sz="1100" dirty="0"/>
              <a:t>USB/Air Head Interface</a:t>
            </a:r>
            <a:endParaRPr lang="zh-CN" altLang="zh-CN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7167225" y="3602630"/>
            <a:ext cx="217329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 FH8536H</a:t>
            </a:r>
            <a:endParaRPr lang="zh-CN" altLang="zh-CN" sz="1100" dirty="0"/>
          </a:p>
          <a:p>
            <a:r>
              <a:rPr lang="en-US" altLang="zh-CN" sz="1100" dirty="0"/>
              <a:t>Image Sensor: GC1064 </a:t>
            </a:r>
            <a:endParaRPr lang="zh-CN" altLang="zh-CN" sz="1100" dirty="0"/>
          </a:p>
          <a:p>
            <a:r>
              <a:rPr lang="en-US" altLang="zh-CN" sz="1100" dirty="0"/>
              <a:t>Lens: EFL3.68mm  1.0MP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720P HD Live Video</a:t>
            </a:r>
            <a:endParaRPr lang="zh-CN" altLang="zh-CN" sz="1100" dirty="0"/>
          </a:p>
          <a:p>
            <a:r>
              <a:rPr lang="en-US" altLang="zh-CN" sz="1100" dirty="0"/>
              <a:t>Night Vision : 8~10m Distance </a:t>
            </a:r>
            <a:endParaRPr lang="zh-CN" altLang="zh-CN" sz="1100" dirty="0"/>
          </a:p>
          <a:p>
            <a:r>
              <a:rPr lang="en-US" altLang="zh-CN" sz="1100" dirty="0"/>
              <a:t>Wide Angle Glass Lens: FOV100 °</a:t>
            </a:r>
            <a:endParaRPr lang="zh-CN" altLang="zh-CN" sz="1100" dirty="0"/>
          </a:p>
          <a:p>
            <a:r>
              <a:rPr lang="en-US" altLang="zh-CN" sz="1100" dirty="0"/>
              <a:t>Microphone: 2-Way talk </a:t>
            </a:r>
            <a:endParaRPr lang="zh-CN" altLang="zh-CN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9340523" y="3602630"/>
            <a:ext cx="21732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CPU:FH8852</a:t>
            </a:r>
            <a:endParaRPr lang="zh-CN" altLang="zh-CN" sz="1100" dirty="0"/>
          </a:p>
          <a:p>
            <a:r>
              <a:rPr lang="en-US" altLang="zh-CN" sz="1100" dirty="0"/>
              <a:t>Image Sensor: GC2053 2.0MP</a:t>
            </a:r>
            <a:endParaRPr lang="zh-CN" altLang="zh-CN" sz="1100" dirty="0"/>
          </a:p>
          <a:p>
            <a:r>
              <a:rPr lang="en-US" altLang="zh-CN" sz="1100" dirty="0"/>
              <a:t>Lens: EFL3.68mm  2.0MP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1080P HD Live Video</a:t>
            </a:r>
            <a:endParaRPr lang="zh-CN" altLang="zh-CN" sz="1100" dirty="0"/>
          </a:p>
          <a:p>
            <a:r>
              <a:rPr lang="en-US" altLang="zh-CN" sz="1100" dirty="0"/>
              <a:t>Wide Angle Glass Lens: FOV 110 °</a:t>
            </a:r>
            <a:endParaRPr lang="zh-CN" altLang="zh-CN" sz="1100" dirty="0"/>
          </a:p>
          <a:p>
            <a:r>
              <a:rPr lang="en-US" altLang="zh-CN" sz="1100" dirty="0"/>
              <a:t>Microphone: 2-Way talk</a:t>
            </a:r>
            <a:endParaRPr lang="zh-CN" altLang="zh-CN" sz="1100" dirty="0"/>
          </a:p>
          <a:p>
            <a:r>
              <a:rPr lang="en-US" altLang="zh-CN" sz="1100" dirty="0"/>
              <a:t>USB </a:t>
            </a:r>
            <a:r>
              <a:rPr lang="en-US" altLang="zh-CN" sz="1100" dirty="0" smtClean="0"/>
              <a:t>Interface </a:t>
            </a:r>
          </a:p>
          <a:p>
            <a:r>
              <a:rPr lang="en-US" altLang="zh-CN" sz="1100" dirty="0" smtClean="0"/>
              <a:t>1 </a:t>
            </a:r>
            <a:r>
              <a:rPr lang="en-US" altLang="zh-CN" sz="1100" dirty="0"/>
              <a:t>Year Warranty</a:t>
            </a:r>
            <a:endParaRPr lang="zh-CN" altLang="zh-CN" sz="1100" dirty="0"/>
          </a:p>
        </p:txBody>
      </p:sp>
    </p:spTree>
    <p:extLst>
      <p:ext uri="{BB962C8B-B14F-4D97-AF65-F5344CB8AC3E}">
        <p14:creationId xmlns:p14="http://schemas.microsoft.com/office/powerpoint/2010/main" val="3038264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4"/>
          <p:cNvSpPr txBox="1"/>
          <p:nvPr/>
        </p:nvSpPr>
        <p:spPr>
          <a:xfrm>
            <a:off x="660400" y="512763"/>
            <a:ext cx="2776484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明星产品</a:t>
            </a:r>
            <a:r>
              <a:rPr lang="en-US" altLang="zh-CN" sz="2500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摄像头</a:t>
            </a:r>
            <a:endParaRPr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文本框 16"/>
          <p:cNvSpPr txBox="1">
            <a:spLocks noChangeArrowheads="1"/>
          </p:cNvSpPr>
          <p:nvPr/>
        </p:nvSpPr>
        <p:spPr bwMode="auto">
          <a:xfrm>
            <a:off x="575063" y="901244"/>
            <a:ext cx="660612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1400" b="1" dirty="0" smtClean="0"/>
              <a:t>WIFI </a:t>
            </a:r>
            <a:r>
              <a:rPr lang="en-US" altLang="zh-CN" sz="1400" b="1" dirty="0"/>
              <a:t>PTZ </a:t>
            </a:r>
            <a:r>
              <a:rPr lang="en-US" altLang="zh-CN" sz="1400" b="1" dirty="0" smtClean="0"/>
              <a:t>Camera /</a:t>
            </a:r>
            <a:r>
              <a:rPr lang="en-US" altLang="zh-CN" sz="1400" b="1" dirty="0"/>
              <a:t>WIFI Outdoor  </a:t>
            </a:r>
            <a:r>
              <a:rPr lang="en-US" altLang="zh-CN" sz="1400" b="1" dirty="0" smtClean="0"/>
              <a:t>Camera /</a:t>
            </a:r>
            <a:r>
              <a:rPr lang="en-US" altLang="zh-CN" sz="1400" b="1" dirty="0"/>
              <a:t>Battery Outdoor </a:t>
            </a:r>
            <a:r>
              <a:rPr lang="en-US" altLang="zh-CN" sz="1400" b="1" dirty="0" smtClean="0"/>
              <a:t>Camera /WIFI </a:t>
            </a:r>
            <a:r>
              <a:rPr lang="en-US" altLang="zh-CN" sz="1400" b="1" dirty="0" err="1"/>
              <a:t>DoorBell</a:t>
            </a:r>
            <a:endParaRPr lang="en-US" altLang="zh-CN" sz="1400" b="1" dirty="0"/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endParaRPr lang="en-US" altLang="zh-CN" sz="1400" b="1" dirty="0"/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1400" b="1" dirty="0" smtClean="0"/>
              <a:t> </a:t>
            </a:r>
            <a:endParaRPr lang="en-US" altLang="zh-CN" sz="1400" b="1" dirty="0"/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1400" b="1" dirty="0" smtClean="0"/>
              <a:t> </a:t>
            </a:r>
            <a:endParaRPr lang="en-US" altLang="zh-CN" sz="1400" b="1" dirty="0"/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1400" b="1" dirty="0" smtClean="0"/>
              <a:t> </a:t>
            </a:r>
            <a:endParaRPr lang="en-US" altLang="zh-CN" sz="1400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200" y="3602630"/>
            <a:ext cx="217329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 AK3918EV300</a:t>
            </a:r>
            <a:endParaRPr lang="zh-CN" altLang="zh-CN" sz="1100" dirty="0"/>
          </a:p>
          <a:p>
            <a:r>
              <a:rPr lang="en-US" altLang="zh-CN" sz="1100" dirty="0"/>
              <a:t>Image Sensor: GC2053</a:t>
            </a:r>
            <a:endParaRPr lang="zh-CN" altLang="zh-CN" sz="1100" dirty="0"/>
          </a:p>
          <a:p>
            <a:r>
              <a:rPr lang="en-US" altLang="zh-CN" sz="1100" dirty="0" err="1"/>
              <a:t>Wifi</a:t>
            </a:r>
            <a:r>
              <a:rPr lang="en-US" altLang="zh-CN" sz="1100" dirty="0"/>
              <a:t> Module: RTL8188FTV</a:t>
            </a:r>
            <a:endParaRPr lang="zh-CN" altLang="zh-CN" sz="1100" dirty="0"/>
          </a:p>
          <a:p>
            <a:r>
              <a:rPr lang="en-US" altLang="zh-CN" sz="1100" dirty="0"/>
              <a:t>Lens:  EFL3.68mm  2.0MP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1080P HD Live Video</a:t>
            </a:r>
            <a:endParaRPr lang="zh-CN" altLang="zh-CN" sz="1100" dirty="0"/>
          </a:p>
          <a:p>
            <a:r>
              <a:rPr lang="en-US" altLang="zh-CN" sz="1100" dirty="0"/>
              <a:t>Motion Detection Sensor</a:t>
            </a:r>
            <a:endParaRPr lang="zh-CN" altLang="zh-CN" sz="1100" dirty="0"/>
          </a:p>
          <a:p>
            <a:r>
              <a:rPr lang="en-US" altLang="zh-CN" sz="1100" dirty="0"/>
              <a:t>Night Vision : 8~10m Distance </a:t>
            </a:r>
            <a:endParaRPr lang="zh-CN" altLang="zh-CN" sz="1100" dirty="0"/>
          </a:p>
          <a:p>
            <a:r>
              <a:rPr lang="en-US" altLang="zh-CN" sz="1100" dirty="0"/>
              <a:t>Wide Angle Glass Lens: FOV 100 °</a:t>
            </a:r>
            <a:endParaRPr lang="zh-CN" altLang="zh-CN" sz="1100" dirty="0"/>
          </a:p>
          <a:p>
            <a:r>
              <a:rPr lang="en-US" altLang="zh-CN" sz="1100" dirty="0"/>
              <a:t>Microphone: 2-Way talk </a:t>
            </a:r>
            <a:endParaRPr lang="zh-CN" altLang="zh-CN" sz="1100" dirty="0"/>
          </a:p>
          <a:p>
            <a:r>
              <a:rPr lang="en-US" altLang="zh-CN" sz="1100" dirty="0"/>
              <a:t>Micron SD Memory Card For Local Storage(MAX 128GB).</a:t>
            </a:r>
            <a:endParaRPr lang="zh-CN" altLang="zh-CN" sz="1100" dirty="0"/>
          </a:p>
          <a:p>
            <a:r>
              <a:rPr lang="en-US" altLang="zh-CN" sz="1100" dirty="0"/>
              <a:t>1 Year Warranty</a:t>
            </a:r>
            <a:endParaRPr lang="zh-CN" altLang="zh-CN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2846481" y="3602630"/>
            <a:ext cx="217329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CPU:T31N</a:t>
            </a:r>
            <a:endParaRPr lang="zh-CN" altLang="zh-CN" sz="1100" dirty="0"/>
          </a:p>
          <a:p>
            <a:r>
              <a:rPr lang="en-US" altLang="zh-CN" sz="1100" dirty="0"/>
              <a:t>Image Sensor: GC4653</a:t>
            </a:r>
            <a:endParaRPr lang="zh-CN" altLang="zh-CN" sz="1100" dirty="0"/>
          </a:p>
          <a:p>
            <a:r>
              <a:rPr lang="en-US" altLang="zh-CN" sz="1100" dirty="0" err="1"/>
              <a:t>Wifi</a:t>
            </a:r>
            <a:r>
              <a:rPr lang="en-US" altLang="zh-CN" sz="1100" dirty="0"/>
              <a:t> Module: Hi3881 V100 2.4GHz</a:t>
            </a:r>
            <a:endParaRPr lang="zh-CN" altLang="zh-CN" sz="1100" dirty="0"/>
          </a:p>
          <a:p>
            <a:r>
              <a:rPr lang="en-US" altLang="zh-CN" sz="1100" dirty="0"/>
              <a:t>Lens:  EFL3.68mm  4.0MP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2K HD Live Video</a:t>
            </a:r>
            <a:endParaRPr lang="zh-CN" altLang="zh-CN" sz="1100" dirty="0"/>
          </a:p>
          <a:p>
            <a:r>
              <a:rPr lang="en-US" altLang="zh-CN" sz="1100" dirty="0"/>
              <a:t>Motion Detection Sensor</a:t>
            </a:r>
            <a:endParaRPr lang="zh-CN" altLang="zh-CN" sz="1100" dirty="0"/>
          </a:p>
          <a:p>
            <a:r>
              <a:rPr lang="en-US" altLang="zh-CN" sz="1100" dirty="0"/>
              <a:t>Night Vision : 8~10m Distance </a:t>
            </a:r>
            <a:endParaRPr lang="zh-CN" altLang="zh-CN" sz="1100" dirty="0"/>
          </a:p>
          <a:p>
            <a:r>
              <a:rPr lang="en-US" altLang="zh-CN" sz="1100" dirty="0"/>
              <a:t>Wide Angle Glass Lens: FOV 110 °</a:t>
            </a:r>
            <a:endParaRPr lang="zh-CN" altLang="zh-CN" sz="1100" dirty="0"/>
          </a:p>
          <a:p>
            <a:r>
              <a:rPr lang="en-US" altLang="zh-CN" sz="1100" dirty="0"/>
              <a:t>Microphone: 2-Way talk </a:t>
            </a:r>
            <a:endParaRPr lang="zh-CN" altLang="zh-CN" sz="1100" dirty="0"/>
          </a:p>
          <a:p>
            <a:r>
              <a:rPr lang="en-US" altLang="zh-CN" sz="1100" dirty="0"/>
              <a:t>Micron SD Memory Card For Local Storage(MAX 128GB).</a:t>
            </a:r>
            <a:endParaRPr lang="zh-CN" altLang="zh-CN" sz="1100" dirty="0"/>
          </a:p>
          <a:p>
            <a:r>
              <a:rPr lang="en-US" altLang="zh-CN" sz="1100" dirty="0"/>
              <a:t>1 Year Warranty</a:t>
            </a:r>
            <a:endParaRPr lang="zh-CN" altLang="zh-CN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5000576" y="3602630"/>
            <a:ext cx="217329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CPU:AK3918EV330L</a:t>
            </a:r>
            <a:endParaRPr lang="zh-CN" altLang="zh-CN" sz="1100" dirty="0"/>
          </a:p>
          <a:p>
            <a:r>
              <a:rPr lang="en-US" altLang="zh-CN" sz="1100" dirty="0"/>
              <a:t>Image Sensor: GC2053</a:t>
            </a:r>
            <a:endParaRPr lang="zh-CN" altLang="zh-CN" sz="1100" dirty="0"/>
          </a:p>
          <a:p>
            <a:r>
              <a:rPr lang="en-US" altLang="zh-CN" sz="1100" dirty="0" err="1"/>
              <a:t>Wifi</a:t>
            </a:r>
            <a:r>
              <a:rPr lang="en-US" altLang="zh-CN" sz="1100" dirty="0"/>
              <a:t> Module:RTL8188FTV</a:t>
            </a:r>
            <a:endParaRPr lang="zh-CN" altLang="zh-CN" sz="1100" dirty="0"/>
          </a:p>
          <a:p>
            <a:r>
              <a:rPr lang="en-US" altLang="zh-CN" sz="1100" dirty="0"/>
              <a:t>Lens:  EFL3.68mm  2.0MP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1080p HD Live Video</a:t>
            </a:r>
            <a:endParaRPr lang="zh-CN" altLang="zh-CN" sz="1100" dirty="0"/>
          </a:p>
          <a:p>
            <a:r>
              <a:rPr lang="en-US" altLang="zh-CN" sz="1100" dirty="0"/>
              <a:t>Motion Detection Sensor</a:t>
            </a:r>
            <a:endParaRPr lang="zh-CN" altLang="zh-CN" sz="1100" dirty="0"/>
          </a:p>
          <a:p>
            <a:r>
              <a:rPr lang="en-US" altLang="zh-CN" sz="1100" dirty="0"/>
              <a:t>Night Vision : 8~10m Distance </a:t>
            </a:r>
            <a:endParaRPr lang="zh-CN" altLang="zh-CN" sz="1100" dirty="0"/>
          </a:p>
          <a:p>
            <a:r>
              <a:rPr lang="en-US" altLang="zh-CN" sz="1100" dirty="0"/>
              <a:t>Wide Angle Glass Lens: FOV 100 °</a:t>
            </a:r>
            <a:endParaRPr lang="zh-CN" altLang="zh-CN" sz="1100" dirty="0"/>
          </a:p>
          <a:p>
            <a:r>
              <a:rPr lang="en-US" altLang="zh-CN" sz="1100" dirty="0"/>
              <a:t>Microphone: 2-Way talk </a:t>
            </a:r>
            <a:endParaRPr lang="zh-CN" altLang="zh-CN" sz="1100" dirty="0"/>
          </a:p>
          <a:p>
            <a:r>
              <a:rPr lang="en-US" altLang="zh-CN" sz="1100" dirty="0"/>
              <a:t>IP67 Protection</a:t>
            </a:r>
            <a:endParaRPr lang="zh-CN" altLang="zh-CN" sz="1100" dirty="0"/>
          </a:p>
          <a:p>
            <a:r>
              <a:rPr lang="en-US" altLang="zh-CN" sz="1100" dirty="0"/>
              <a:t>Micron SD Memory Card For Local Storage(MAX 128GB).</a:t>
            </a:r>
            <a:endParaRPr lang="zh-CN" altLang="zh-CN" sz="1100" dirty="0"/>
          </a:p>
          <a:p>
            <a:r>
              <a:rPr lang="en-US" altLang="zh-CN" sz="1100" dirty="0"/>
              <a:t>1 Year Warranty</a:t>
            </a:r>
            <a:endParaRPr lang="zh-CN" altLang="zh-CN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7167225" y="3602630"/>
            <a:ext cx="217329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CPU:T31ZL</a:t>
            </a:r>
            <a:endParaRPr lang="zh-CN" altLang="zh-CN" sz="1100" dirty="0"/>
          </a:p>
          <a:p>
            <a:r>
              <a:rPr lang="en-US" altLang="zh-CN" sz="1100" dirty="0"/>
              <a:t>Image Sensor: SC3335</a:t>
            </a:r>
            <a:endParaRPr lang="zh-CN" altLang="zh-CN" sz="1100" dirty="0"/>
          </a:p>
          <a:p>
            <a:r>
              <a:rPr lang="en-US" altLang="zh-CN" sz="1100" dirty="0" err="1"/>
              <a:t>Wifi</a:t>
            </a:r>
            <a:r>
              <a:rPr lang="en-US" altLang="zh-CN" sz="1100" dirty="0"/>
              <a:t> Module: XR871</a:t>
            </a:r>
            <a:endParaRPr lang="zh-CN" altLang="zh-CN" sz="1100" dirty="0"/>
          </a:p>
          <a:p>
            <a:r>
              <a:rPr lang="en-US" altLang="zh-CN" sz="1100" dirty="0"/>
              <a:t>Battery: 5000mAh</a:t>
            </a:r>
            <a:endParaRPr lang="zh-CN" altLang="zh-CN" sz="1100" dirty="0"/>
          </a:p>
          <a:p>
            <a:r>
              <a:rPr lang="en-US" altLang="zh-CN" sz="1100" dirty="0"/>
              <a:t>Lens:  EFL3.68mm  4.0MP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2K HD Live Video</a:t>
            </a:r>
            <a:endParaRPr lang="zh-CN" altLang="zh-CN" sz="1100" dirty="0"/>
          </a:p>
          <a:p>
            <a:r>
              <a:rPr lang="en-US" altLang="zh-CN" sz="1100" dirty="0"/>
              <a:t>Motion Detection Sensor</a:t>
            </a:r>
            <a:endParaRPr lang="zh-CN" altLang="zh-CN" sz="1100" dirty="0"/>
          </a:p>
          <a:p>
            <a:r>
              <a:rPr lang="en-US" altLang="zh-CN" sz="1100" dirty="0"/>
              <a:t>PIR Detection: 7m</a:t>
            </a:r>
            <a:endParaRPr lang="zh-CN" altLang="zh-CN" sz="1100" dirty="0"/>
          </a:p>
          <a:p>
            <a:r>
              <a:rPr lang="en-US" altLang="zh-CN" sz="1100" dirty="0"/>
              <a:t>Night Vision : 8~10m Distance </a:t>
            </a:r>
            <a:endParaRPr lang="zh-CN" altLang="zh-CN" sz="1100" dirty="0"/>
          </a:p>
          <a:p>
            <a:r>
              <a:rPr lang="en-US" altLang="zh-CN" sz="1100" dirty="0"/>
              <a:t>Wide Angle Glass Lens: FOV 110 °</a:t>
            </a:r>
            <a:endParaRPr lang="zh-CN" altLang="zh-CN" sz="1100" dirty="0"/>
          </a:p>
          <a:p>
            <a:r>
              <a:rPr lang="en-US" altLang="zh-CN" sz="1100" dirty="0"/>
              <a:t>Microphone: 2-Way talk </a:t>
            </a:r>
            <a:endParaRPr lang="zh-CN" altLang="zh-CN" sz="1100" dirty="0"/>
          </a:p>
          <a:p>
            <a:r>
              <a:rPr lang="en-US" altLang="zh-CN" sz="1100" dirty="0"/>
              <a:t>IP65 Protection</a:t>
            </a:r>
            <a:endParaRPr lang="zh-CN" altLang="zh-CN" sz="1100" dirty="0"/>
          </a:p>
          <a:p>
            <a:r>
              <a:rPr lang="en-US" altLang="zh-CN" sz="1100" dirty="0"/>
              <a:t>1 Year Warranty</a:t>
            </a:r>
            <a:endParaRPr lang="zh-CN" altLang="zh-CN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9340523" y="3602630"/>
            <a:ext cx="21732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u="sng" dirty="0"/>
              <a:t>Specification</a:t>
            </a:r>
            <a:endParaRPr lang="zh-CN" altLang="zh-CN" sz="1100" dirty="0"/>
          </a:p>
          <a:p>
            <a:r>
              <a:rPr lang="en-US" altLang="zh-CN" sz="1100" dirty="0"/>
              <a:t>CPU:T31ZL</a:t>
            </a:r>
            <a:endParaRPr lang="zh-CN" altLang="zh-CN" sz="1100" dirty="0"/>
          </a:p>
          <a:p>
            <a:r>
              <a:rPr lang="en-US" altLang="zh-CN" sz="1100" dirty="0"/>
              <a:t>Image Sensor: SC3335</a:t>
            </a:r>
            <a:endParaRPr lang="zh-CN" altLang="zh-CN" sz="1100" dirty="0"/>
          </a:p>
          <a:p>
            <a:r>
              <a:rPr lang="en-US" altLang="zh-CN" sz="1100" dirty="0" err="1"/>
              <a:t>Wifi</a:t>
            </a:r>
            <a:r>
              <a:rPr lang="en-US" altLang="zh-CN" sz="1100" dirty="0"/>
              <a:t> Module:XR871</a:t>
            </a:r>
            <a:endParaRPr lang="zh-CN" altLang="zh-CN" sz="1100" dirty="0"/>
          </a:p>
          <a:p>
            <a:r>
              <a:rPr lang="en-US" altLang="zh-CN" sz="1100" dirty="0"/>
              <a:t>Battery: 5000mAh</a:t>
            </a:r>
            <a:endParaRPr lang="zh-CN" altLang="zh-CN" sz="1100" dirty="0"/>
          </a:p>
          <a:p>
            <a:r>
              <a:rPr lang="en-US" altLang="zh-CN" sz="1100" dirty="0"/>
              <a:t>Lens:  EFL3.68mm  4.0MP</a:t>
            </a:r>
            <a:endParaRPr lang="zh-CN" altLang="zh-CN" sz="1100" dirty="0"/>
          </a:p>
          <a:p>
            <a:r>
              <a:rPr lang="en-US" altLang="zh-CN" sz="1100" dirty="0"/>
              <a:t> </a:t>
            </a:r>
            <a:endParaRPr lang="zh-CN" altLang="zh-CN" sz="1100" dirty="0"/>
          </a:p>
          <a:p>
            <a:r>
              <a:rPr lang="en-US" altLang="zh-CN" sz="1100" b="1" u="sng" dirty="0"/>
              <a:t>Feature</a:t>
            </a:r>
            <a:endParaRPr lang="zh-CN" altLang="zh-CN" sz="1100" dirty="0"/>
          </a:p>
          <a:p>
            <a:r>
              <a:rPr lang="en-US" altLang="zh-CN" sz="1100" dirty="0"/>
              <a:t>Easy Setup</a:t>
            </a:r>
            <a:endParaRPr lang="zh-CN" altLang="zh-CN" sz="1100" dirty="0"/>
          </a:p>
          <a:p>
            <a:r>
              <a:rPr lang="en-US" altLang="zh-CN" sz="1100" dirty="0"/>
              <a:t>2K HD Live Video</a:t>
            </a:r>
            <a:endParaRPr lang="zh-CN" altLang="zh-CN" sz="1100" dirty="0"/>
          </a:p>
          <a:p>
            <a:r>
              <a:rPr lang="en-US" altLang="zh-CN" sz="1100" dirty="0"/>
              <a:t>Motion Detection Sensor</a:t>
            </a:r>
            <a:endParaRPr lang="zh-CN" altLang="zh-CN" sz="1100" dirty="0"/>
          </a:p>
          <a:p>
            <a:r>
              <a:rPr lang="en-US" altLang="zh-CN" sz="1100" dirty="0"/>
              <a:t>PIR Detection: 7m</a:t>
            </a:r>
            <a:endParaRPr lang="zh-CN" altLang="zh-CN" sz="1100" dirty="0"/>
          </a:p>
          <a:p>
            <a:r>
              <a:rPr lang="en-US" altLang="zh-CN" sz="1100" dirty="0"/>
              <a:t>Night Vision : 8~10m Distance </a:t>
            </a:r>
            <a:endParaRPr lang="zh-CN" altLang="zh-CN" sz="1100" dirty="0"/>
          </a:p>
          <a:p>
            <a:r>
              <a:rPr lang="en-US" altLang="zh-CN" sz="1100" dirty="0"/>
              <a:t>Wide Angle Glass Lens: FOV 110 °</a:t>
            </a:r>
            <a:endParaRPr lang="zh-CN" altLang="zh-CN" sz="1100" dirty="0"/>
          </a:p>
          <a:p>
            <a:r>
              <a:rPr lang="en-US" altLang="zh-CN" sz="1100" dirty="0"/>
              <a:t>Microphone: 2-Way talk </a:t>
            </a:r>
            <a:endParaRPr lang="zh-CN" altLang="zh-CN" sz="1100" dirty="0"/>
          </a:p>
          <a:p>
            <a:r>
              <a:rPr lang="en-US" altLang="zh-CN" sz="1100" dirty="0"/>
              <a:t>IP65 Protection</a:t>
            </a:r>
            <a:endParaRPr lang="zh-CN" altLang="zh-CN" sz="1100" dirty="0"/>
          </a:p>
          <a:p>
            <a:r>
              <a:rPr lang="en-US" altLang="zh-CN" sz="1100" dirty="0"/>
              <a:t>1 Year Warranty</a:t>
            </a:r>
            <a:endParaRPr lang="zh-CN" altLang="zh-CN" sz="1100" dirty="0"/>
          </a:p>
          <a:p>
            <a:endParaRPr lang="zh-CN" altLang="zh-CN" sz="1100" dirty="0"/>
          </a:p>
        </p:txBody>
      </p:sp>
      <p:grpSp>
        <p:nvGrpSpPr>
          <p:cNvPr id="47" name="组合 46"/>
          <p:cNvGrpSpPr/>
          <p:nvPr/>
        </p:nvGrpSpPr>
        <p:grpSpPr>
          <a:xfrm>
            <a:off x="657782" y="1345549"/>
            <a:ext cx="10872788" cy="2127704"/>
            <a:chOff x="660400" y="3624515"/>
            <a:chExt cx="13591196" cy="2127704"/>
          </a:xfrm>
        </p:grpSpPr>
        <p:sp>
          <p:nvSpPr>
            <p:cNvPr id="48" name="矩形 47"/>
            <p:cNvSpPr/>
            <p:nvPr/>
          </p:nvSpPr>
          <p:spPr>
            <a:xfrm>
              <a:off x="6095473" y="3627586"/>
              <a:ext cx="2718408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8814780" y="3627586"/>
              <a:ext cx="2718408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1533188" y="3627586"/>
              <a:ext cx="2718408" cy="21246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60400" y="3624515"/>
              <a:ext cx="2718409" cy="2124633"/>
            </a:xfrm>
            <a:prstGeom prst="rect">
              <a:avLst/>
            </a:prstGeom>
            <a:solidFill>
              <a:srgbClr val="FEFEFE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3376167" y="3625686"/>
              <a:ext cx="2718408" cy="2124633"/>
            </a:xfrm>
            <a:prstGeom prst="rect">
              <a:avLst/>
            </a:prstGeom>
            <a:solidFill>
              <a:srgbClr val="FEFEFE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>
            <a:grpSpLocks noChangeAspect="1"/>
          </p:cNvGrpSpPr>
          <p:nvPr/>
        </p:nvGrpSpPr>
        <p:grpSpPr>
          <a:xfrm>
            <a:off x="3319594" y="1537657"/>
            <a:ext cx="1196228" cy="1699644"/>
            <a:chOff x="0" y="0"/>
            <a:chExt cx="2474595" cy="3515995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474595" cy="3515995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125" y="2390775"/>
              <a:ext cx="409575" cy="333339"/>
            </a:xfrm>
            <a:prstGeom prst="rect">
              <a:avLst/>
            </a:prstGeom>
          </p:spPr>
        </p:pic>
      </p:grpSp>
      <p:grpSp>
        <p:nvGrpSpPr>
          <p:cNvPr id="62" name="组合 61"/>
          <p:cNvGrpSpPr>
            <a:grpSpLocks noChangeAspect="1"/>
          </p:cNvGrpSpPr>
          <p:nvPr/>
        </p:nvGrpSpPr>
        <p:grpSpPr>
          <a:xfrm>
            <a:off x="7745861" y="1586928"/>
            <a:ext cx="1045338" cy="1601102"/>
            <a:chOff x="0" y="0"/>
            <a:chExt cx="3439795" cy="5268595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39795" cy="5268595"/>
            </a:xfrm>
            <a:prstGeom prst="rect">
              <a:avLst/>
            </a:prstGeom>
          </p:spPr>
        </p:pic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124" y="2781300"/>
              <a:ext cx="513521" cy="381000"/>
            </a:xfrm>
            <a:prstGeom prst="rect">
              <a:avLst/>
            </a:prstGeom>
          </p:spPr>
        </p:pic>
      </p:grpSp>
      <p:grpSp>
        <p:nvGrpSpPr>
          <p:cNvPr id="86" name="组合 85"/>
          <p:cNvGrpSpPr>
            <a:grpSpLocks noChangeAspect="1"/>
          </p:cNvGrpSpPr>
          <p:nvPr/>
        </p:nvGrpSpPr>
        <p:grpSpPr>
          <a:xfrm>
            <a:off x="9873522" y="1523575"/>
            <a:ext cx="1075727" cy="1664455"/>
            <a:chOff x="0" y="0"/>
            <a:chExt cx="3489583" cy="5399375"/>
          </a:xfrm>
        </p:grpSpPr>
        <p:pic>
          <p:nvPicPr>
            <p:cNvPr id="87" name="图片 8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E1D9732-817F-44A1-8386-E43C32E5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489583" cy="5399375"/>
            </a:xfrm>
            <a:prstGeom prst="rect">
              <a:avLst/>
            </a:prstGeom>
          </p:spPr>
        </p:pic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7800" y="3028949"/>
              <a:ext cx="514350" cy="447675"/>
            </a:xfrm>
            <a:prstGeom prst="rect">
              <a:avLst/>
            </a:prstGeom>
          </p:spPr>
        </p:pic>
      </p:grpSp>
      <p:grpSp>
        <p:nvGrpSpPr>
          <p:cNvPr id="92" name="组合 91"/>
          <p:cNvGrpSpPr>
            <a:grpSpLocks noChangeAspect="1"/>
          </p:cNvGrpSpPr>
          <p:nvPr/>
        </p:nvGrpSpPr>
        <p:grpSpPr>
          <a:xfrm>
            <a:off x="1168162" y="1516955"/>
            <a:ext cx="1150503" cy="1831155"/>
            <a:chOff x="0" y="0"/>
            <a:chExt cx="3240405" cy="5157470"/>
          </a:xfrm>
        </p:grpSpPr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9"/>
            <a:srcRect l="6929" r="10068" b="1647"/>
            <a:stretch>
              <a:fillRect/>
            </a:stretch>
          </p:blipFill>
          <p:spPr>
            <a:xfrm>
              <a:off x="0" y="0"/>
              <a:ext cx="3240405" cy="5157470"/>
            </a:xfrm>
            <a:prstGeom prst="rect">
              <a:avLst/>
            </a:prstGeom>
          </p:spPr>
        </p:pic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38275" y="2705100"/>
              <a:ext cx="523810" cy="361950"/>
            </a:xfrm>
            <a:prstGeom prst="rect">
              <a:avLst/>
            </a:prstGeom>
          </p:spPr>
        </p:pic>
      </p:grpSp>
      <p:sp>
        <p:nvSpPr>
          <p:cNvPr id="95" name="object 4"/>
          <p:cNvSpPr txBox="1"/>
          <p:nvPr/>
        </p:nvSpPr>
        <p:spPr>
          <a:xfrm>
            <a:off x="7289451" y="3249755"/>
            <a:ext cx="19442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marR="3175" algn="ctr"/>
            <a:r>
              <a:rPr lang="en-US" altLang="zh-CN" sz="1400" spc="-3" dirty="0" smtClean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Battery </a:t>
            </a:r>
            <a:r>
              <a:rPr lang="en-US" altLang="zh-CN" sz="1400" spc="-3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Outdoor Camera </a:t>
            </a:r>
            <a:endParaRPr sz="1400" spc="-3" dirty="0">
              <a:solidFill>
                <a:schemeClr val="tx2"/>
              </a:solidFill>
              <a:latin typeface="Calibri" panose="020F0502020204030204" pitchFamily="34" charset="0"/>
              <a:cs typeface="微软雅黑" panose="020B0503020204020204" pitchFamily="34" charset="-122"/>
            </a:endParaRPr>
          </a:p>
        </p:txBody>
      </p:sp>
      <p:sp>
        <p:nvSpPr>
          <p:cNvPr id="96" name="object 4"/>
          <p:cNvSpPr txBox="1"/>
          <p:nvPr/>
        </p:nvSpPr>
        <p:spPr>
          <a:xfrm>
            <a:off x="9506283" y="3237301"/>
            <a:ext cx="19442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marR="3175" algn="ctr"/>
            <a:r>
              <a:rPr lang="en-US" altLang="zh-CN" sz="1400" spc="-3" dirty="0" smtClean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WIFI </a:t>
            </a:r>
            <a:r>
              <a:rPr lang="en-US" altLang="zh-CN" sz="1400" spc="-3" dirty="0" err="1" smtClean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DoorBell</a:t>
            </a:r>
            <a:endParaRPr lang="en-US" altLang="zh-CN" sz="1400" spc="-3" dirty="0">
              <a:solidFill>
                <a:schemeClr val="tx2"/>
              </a:solidFill>
              <a:latin typeface="Calibri" panose="020F0502020204030204" pitchFamily="34" charset="0"/>
              <a:cs typeface="微软雅黑" panose="020B0503020204020204" pitchFamily="34" charset="-122"/>
            </a:endParaRPr>
          </a:p>
        </p:txBody>
      </p:sp>
      <p:sp>
        <p:nvSpPr>
          <p:cNvPr id="97" name="object 4"/>
          <p:cNvSpPr txBox="1"/>
          <p:nvPr/>
        </p:nvSpPr>
        <p:spPr>
          <a:xfrm>
            <a:off x="5121011" y="3249755"/>
            <a:ext cx="19442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marR="3175" algn="ctr"/>
            <a:r>
              <a:rPr lang="en-US" altLang="zh-CN" sz="1400" spc="-3" dirty="0" smtClean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WIFI </a:t>
            </a:r>
            <a:r>
              <a:rPr lang="en-US" altLang="zh-CN" sz="1400" spc="-3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Outdoor  Camera </a:t>
            </a:r>
            <a:endParaRPr sz="1400" spc="-3" dirty="0">
              <a:solidFill>
                <a:schemeClr val="tx2"/>
              </a:solidFill>
              <a:latin typeface="Calibri" panose="020F0502020204030204" pitchFamily="34" charset="0"/>
              <a:cs typeface="微软雅黑" panose="020B0503020204020204" pitchFamily="34" charset="-122"/>
            </a:endParaRPr>
          </a:p>
        </p:txBody>
      </p:sp>
      <p:sp>
        <p:nvSpPr>
          <p:cNvPr id="99" name="object 4"/>
          <p:cNvSpPr txBox="1"/>
          <p:nvPr/>
        </p:nvSpPr>
        <p:spPr>
          <a:xfrm>
            <a:off x="799701" y="3259541"/>
            <a:ext cx="19442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marR="3175" algn="ctr"/>
            <a:r>
              <a:rPr lang="en-US" altLang="zh-CN" sz="1400" spc="-3" dirty="0" smtClean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WIFI </a:t>
            </a:r>
            <a:r>
              <a:rPr lang="en-US" altLang="zh-CN" sz="1400" spc="-3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PTZ Camera </a:t>
            </a:r>
            <a:endParaRPr sz="1400" spc="-3" dirty="0">
              <a:solidFill>
                <a:schemeClr val="tx2"/>
              </a:solidFill>
              <a:latin typeface="Calibri" panose="020F0502020204030204" pitchFamily="34" charset="0"/>
              <a:cs typeface="微软雅黑" panose="020B0503020204020204" pitchFamily="34" charset="-122"/>
            </a:endParaRPr>
          </a:p>
        </p:txBody>
      </p:sp>
      <p:sp>
        <p:nvSpPr>
          <p:cNvPr id="100" name="object 4"/>
          <p:cNvSpPr txBox="1"/>
          <p:nvPr/>
        </p:nvSpPr>
        <p:spPr>
          <a:xfrm>
            <a:off x="2932886" y="3259541"/>
            <a:ext cx="19442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marR="3175" algn="ctr"/>
            <a:r>
              <a:rPr lang="en-US" altLang="zh-CN" sz="1400" spc="-3" dirty="0" smtClean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WIFI </a:t>
            </a:r>
            <a:r>
              <a:rPr lang="en-US" altLang="zh-CN" sz="1400" spc="-3" dirty="0">
                <a:solidFill>
                  <a:schemeClr val="tx2"/>
                </a:solidFill>
                <a:latin typeface="Calibri" panose="020F0502020204030204" pitchFamily="34" charset="0"/>
                <a:cs typeface="微软雅黑" panose="020B0503020204020204" pitchFamily="34" charset="-122"/>
              </a:rPr>
              <a:t>PTZ Camera </a:t>
            </a:r>
            <a:endParaRPr sz="1400" spc="-3" dirty="0">
              <a:solidFill>
                <a:schemeClr val="tx2"/>
              </a:solidFill>
              <a:latin typeface="Calibri" panose="020F0502020204030204" pitchFamily="34" charset="0"/>
              <a:cs typeface="微软雅黑" panose="020B0503020204020204" pitchFamily="34" charset="-122"/>
            </a:endParaRPr>
          </a:p>
        </p:txBody>
      </p:sp>
      <p:grpSp>
        <p:nvGrpSpPr>
          <p:cNvPr id="35" name="组合 34"/>
          <p:cNvGrpSpPr>
            <a:grpSpLocks noChangeAspect="1"/>
          </p:cNvGrpSpPr>
          <p:nvPr/>
        </p:nvGrpSpPr>
        <p:grpSpPr>
          <a:xfrm>
            <a:off x="5128945" y="1554902"/>
            <a:ext cx="1986304" cy="1517955"/>
            <a:chOff x="0" y="0"/>
            <a:chExt cx="4300855" cy="328676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4300855" cy="328676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57425" y="1228725"/>
              <a:ext cx="380952" cy="409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479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448550" y="0"/>
            <a:ext cx="480687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52310" y="0"/>
            <a:ext cx="4798645" cy="6858000"/>
          </a:xfrm>
          <a:prstGeom prst="rect">
            <a:avLst/>
          </a:prstGeom>
          <a:gradFill>
            <a:gsLst>
              <a:gs pos="100000">
                <a:schemeClr val="accent3">
                  <a:alpha val="5000"/>
                </a:schemeClr>
              </a:gs>
              <a:gs pos="0">
                <a:schemeClr val="accent3">
                  <a:alpha val="94000"/>
                </a:schemeClr>
              </a:gs>
            </a:gsLst>
            <a:lin ang="2700000" scaled="0"/>
          </a:gra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8" name="object 17"/>
          <p:cNvSpPr txBox="1"/>
          <p:nvPr/>
        </p:nvSpPr>
        <p:spPr>
          <a:xfrm>
            <a:off x="660400" y="512763"/>
            <a:ext cx="6651708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核心能力</a:t>
            </a:r>
            <a:r>
              <a:rPr 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产品结构件成型及表面处理工艺齐全</a:t>
            </a:r>
            <a:endParaRPr lang="zh-CN" altLang="en-US"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928872" y="897484"/>
            <a:ext cx="3604316" cy="5435831"/>
            <a:chOff x="8751329" y="924373"/>
            <a:chExt cx="3604316" cy="5435831"/>
          </a:xfrm>
        </p:grpSpPr>
        <p:sp>
          <p:nvSpPr>
            <p:cNvPr id="319" name="object 34"/>
            <p:cNvSpPr txBox="1"/>
            <p:nvPr/>
          </p:nvSpPr>
          <p:spPr>
            <a:xfrm>
              <a:off x="8751330" y="924373"/>
              <a:ext cx="3604315" cy="13848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>
                <a:lnSpc>
                  <a:spcPct val="150000"/>
                </a:lnSpc>
              </a:pPr>
              <a:r>
                <a:rPr sz="1600" b="1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塑胶结构件</a:t>
              </a:r>
              <a:endParaRPr 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模内注塑（不锈钢或铝合金）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喷涂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/NCVM+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组装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IP67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防水工艺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IMC-3D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压缩成型注塑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作为注塑成型的高级形态，适应薄壁透明光学制品的成型，经过加硬，镀膜，喷涂，贴膜，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CNC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加工等系列处理工艺。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0" name="object 35"/>
            <p:cNvSpPr txBox="1"/>
            <p:nvPr/>
          </p:nvSpPr>
          <p:spPr>
            <a:xfrm>
              <a:off x="8751330" y="2531325"/>
              <a:ext cx="1926200" cy="11996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>
                <a:lnSpc>
                  <a:spcPct val="150000"/>
                </a:lnSpc>
              </a:pPr>
              <a:r>
                <a:rPr sz="1600" b="1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金属结构件</a:t>
              </a:r>
              <a:endParaRPr lang="en-US" sz="16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179705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sz="1200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冲压电池盖</a:t>
              </a:r>
              <a:endParaRPr sz="12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179705" marR="3175" indent="-171450">
                <a:buFont typeface="Arial" panose="020B0604020202020204" pitchFamily="34" charset="0"/>
                <a:buChar char="•"/>
              </a:pPr>
              <a:r>
                <a:rPr sz="1200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CN</a:t>
              </a:r>
              <a:r>
                <a:rPr sz="1200" spc="-7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C</a:t>
              </a:r>
              <a:r>
                <a:rPr sz="1200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侧边铝条工艺</a:t>
              </a: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179705" marR="3175" indent="-171450">
                <a:buFont typeface="Arial" panose="020B0604020202020204" pitchFamily="34" charset="0"/>
                <a:buChar char="•"/>
              </a:pPr>
              <a:r>
                <a:rPr sz="1200" spc="-3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CNC纳米注塑</a:t>
              </a:r>
              <a:endParaRPr lang="en-US" sz="1200" spc="-3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179705" marR="3175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五金手表全自动加工线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1" name="object 36"/>
            <p:cNvSpPr txBox="1"/>
            <p:nvPr/>
          </p:nvSpPr>
          <p:spPr>
            <a:xfrm>
              <a:off x="8751329" y="3953161"/>
              <a:ext cx="3445861" cy="120013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>
                <a:lnSpc>
                  <a:spcPct val="150000"/>
                </a:lnSpc>
              </a:pPr>
              <a:r>
                <a:rPr sz="1600" b="1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表面处理</a:t>
              </a:r>
              <a:endParaRPr lang="en-US" sz="16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179705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塑胶件仿五金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3D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镭雕工艺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塑胶仿金属电池盖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IMC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磁控镀膜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防爆膜产品的印刷，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UV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纹理转印，光学镀膜等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2" name="object 37"/>
            <p:cNvSpPr txBox="1"/>
            <p:nvPr/>
          </p:nvSpPr>
          <p:spPr>
            <a:xfrm>
              <a:off x="8751330" y="5375447"/>
              <a:ext cx="3604315" cy="98475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/>
              <a:r>
                <a:rPr sz="1600" b="1" spc="-3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复合板材工艺</a:t>
              </a:r>
              <a:endParaRPr lang="en-US" sz="1600" b="1" spc="-3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8255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PC/PMMA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复合板材先进行丝印，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UV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转印，电镀，印刷等表面处理，然后通过热压成型机台加工成产品所需要形状，经硬化工序增强表面硬度，最后通过精雕切割工序加工成最终产品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5" name="object 27"/>
          <p:cNvSpPr txBox="1"/>
          <p:nvPr/>
        </p:nvSpPr>
        <p:spPr>
          <a:xfrm>
            <a:off x="754904" y="3239286"/>
            <a:ext cx="109849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200" spc="-3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五金结构件加工</a:t>
            </a:r>
            <a:endParaRPr sz="12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18152" y="1991600"/>
            <a:ext cx="972000" cy="972000"/>
            <a:chOff x="818152" y="2006590"/>
            <a:chExt cx="972000" cy="972000"/>
          </a:xfrm>
        </p:grpSpPr>
        <p:sp>
          <p:nvSpPr>
            <p:cNvPr id="85" name="椭圆 84"/>
            <p:cNvSpPr/>
            <p:nvPr/>
          </p:nvSpPr>
          <p:spPr>
            <a:xfrm>
              <a:off x="818152" y="2006590"/>
              <a:ext cx="972000" cy="972000"/>
            </a:xfrm>
            <a:prstGeom prst="ellipse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23" name="object 38"/>
            <p:cNvSpPr/>
            <p:nvPr/>
          </p:nvSpPr>
          <p:spPr>
            <a:xfrm>
              <a:off x="854152" y="2042590"/>
              <a:ext cx="900000" cy="900000"/>
            </a:xfrm>
            <a:prstGeom prst="ellipse">
              <a:avLst/>
            </a:prstGeom>
            <a:blipFill>
              <a:blip r:embed="rId5" cstate="screen"/>
              <a:srcRect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" name="矩形 1"/>
          <p:cNvSpPr/>
          <p:nvPr/>
        </p:nvSpPr>
        <p:spPr>
          <a:xfrm>
            <a:off x="2353818" y="3213384"/>
            <a:ext cx="1197311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">
              <a:lnSpc>
                <a:spcPts val="132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NMT</a:t>
            </a:r>
            <a:r>
              <a:rPr lang="zh-CN" altLang="en-US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纳米注塑</a:t>
            </a:r>
            <a:endParaRPr lang="zh-CN" altLang="en-US" sz="12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425367" y="1991600"/>
            <a:ext cx="972000" cy="972000"/>
            <a:chOff x="2453475" y="2006590"/>
            <a:chExt cx="972000" cy="972000"/>
          </a:xfrm>
        </p:grpSpPr>
        <p:sp>
          <p:nvSpPr>
            <p:cNvPr id="84" name="椭圆 83"/>
            <p:cNvSpPr/>
            <p:nvPr/>
          </p:nvSpPr>
          <p:spPr>
            <a:xfrm>
              <a:off x="2453475" y="2006590"/>
              <a:ext cx="972000" cy="972000"/>
            </a:xfrm>
            <a:prstGeom prst="ellipse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26" name="object 25"/>
            <p:cNvSpPr/>
            <p:nvPr/>
          </p:nvSpPr>
          <p:spPr>
            <a:xfrm>
              <a:off x="2489475" y="2042590"/>
              <a:ext cx="900000" cy="900000"/>
            </a:xfrm>
            <a:prstGeom prst="ellipse">
              <a:avLst/>
            </a:prstGeom>
            <a:blipFill>
              <a:blip r:embed="rId6" cstate="screen"/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6" name="object 42"/>
          <p:cNvSpPr txBox="1"/>
          <p:nvPr/>
        </p:nvSpPr>
        <p:spPr>
          <a:xfrm>
            <a:off x="5672191" y="3237059"/>
            <a:ext cx="9957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en-US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IMC</a:t>
            </a:r>
            <a:r>
              <a:rPr lang="zh-CN" altLang="en-US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磁控镀膜</a:t>
            </a:r>
            <a:endParaRPr sz="12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0999" y="5048531"/>
            <a:ext cx="10470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"/>
            <a:r>
              <a:rPr lang="zh-CN" altLang="en-US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五金</a:t>
            </a:r>
            <a:r>
              <a:rPr lang="en-US" altLang="zh-CN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3D</a:t>
            </a:r>
            <a:r>
              <a:rPr lang="zh-CN" altLang="en-US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镭雕</a:t>
            </a:r>
            <a:endParaRPr lang="zh-CN" altLang="en-US" sz="12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18152" y="3866472"/>
            <a:ext cx="972000" cy="972000"/>
            <a:chOff x="818152" y="3881462"/>
            <a:chExt cx="972000" cy="972000"/>
          </a:xfrm>
        </p:grpSpPr>
        <p:sp>
          <p:nvSpPr>
            <p:cNvPr id="90" name="椭圆 89"/>
            <p:cNvSpPr/>
            <p:nvPr/>
          </p:nvSpPr>
          <p:spPr>
            <a:xfrm>
              <a:off x="818152" y="3881462"/>
              <a:ext cx="972000" cy="972000"/>
            </a:xfrm>
            <a:prstGeom prst="ellipse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6" name="object 17"/>
            <p:cNvSpPr/>
            <p:nvPr/>
          </p:nvSpPr>
          <p:spPr>
            <a:xfrm>
              <a:off x="854152" y="3917462"/>
              <a:ext cx="900000" cy="900000"/>
            </a:xfrm>
            <a:prstGeom prst="ellipse">
              <a:avLst/>
            </a:prstGeom>
            <a:blipFill>
              <a:blip r:embed="rId7" cstate="screen"/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4" name="矩形 3"/>
          <p:cNvSpPr/>
          <p:nvPr/>
        </p:nvSpPr>
        <p:spPr>
          <a:xfrm>
            <a:off x="4130697" y="5060601"/>
            <a:ext cx="873885" cy="2528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175" algn="r">
              <a:spcBef>
                <a:spcPts val="1065"/>
              </a:spcBef>
            </a:pPr>
            <a:r>
              <a:rPr lang="zh-CN" altLang="en-US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陶瓷镀工艺</a:t>
            </a:r>
            <a:endParaRPr lang="zh-CN" altLang="en-US" sz="12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032582" y="3866472"/>
            <a:ext cx="972000" cy="972000"/>
            <a:chOff x="4068325" y="3881462"/>
            <a:chExt cx="972000" cy="972000"/>
          </a:xfrm>
        </p:grpSpPr>
        <p:sp>
          <p:nvSpPr>
            <p:cNvPr id="89" name="椭圆 88"/>
            <p:cNvSpPr/>
            <p:nvPr/>
          </p:nvSpPr>
          <p:spPr>
            <a:xfrm>
              <a:off x="4068325" y="3881462"/>
              <a:ext cx="972000" cy="972000"/>
            </a:xfrm>
            <a:prstGeom prst="ellipse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7" name="object 19"/>
            <p:cNvSpPr/>
            <p:nvPr/>
          </p:nvSpPr>
          <p:spPr>
            <a:xfrm>
              <a:off x="4104325" y="3917462"/>
              <a:ext cx="900000" cy="900000"/>
            </a:xfrm>
            <a:prstGeom prst="ellipse">
              <a:avLst/>
            </a:prstGeom>
            <a:blipFill>
              <a:blip r:embed="rId8" cstate="screen"/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</p:grpSp>
      <p:sp>
        <p:nvSpPr>
          <p:cNvPr id="28" name="object 29"/>
          <p:cNvSpPr txBox="1"/>
          <p:nvPr/>
        </p:nvSpPr>
        <p:spPr>
          <a:xfrm>
            <a:off x="5537732" y="5094697"/>
            <a:ext cx="126463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金属手表外壳加工</a:t>
            </a:r>
            <a:endParaRPr sz="12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object 28"/>
          <p:cNvSpPr txBox="1"/>
          <p:nvPr/>
        </p:nvSpPr>
        <p:spPr>
          <a:xfrm>
            <a:off x="2617840" y="5094696"/>
            <a:ext cx="65445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1200" spc="-7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真空镀膜</a:t>
            </a:r>
            <a:endParaRPr sz="12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28542" y="3202097"/>
            <a:ext cx="1275941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75" algn="r">
              <a:lnSpc>
                <a:spcPts val="132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IMC</a:t>
            </a:r>
            <a:r>
              <a:rPr lang="en-US" altLang="zh-CN" sz="1200" spc="-3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复合板材</a:t>
            </a:r>
            <a:endParaRPr lang="zh-CN" altLang="en-US" sz="12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032582" y="1991600"/>
            <a:ext cx="972000" cy="972000"/>
            <a:chOff x="4070802" y="2006590"/>
            <a:chExt cx="972000" cy="972000"/>
          </a:xfrm>
        </p:grpSpPr>
        <p:sp>
          <p:nvSpPr>
            <p:cNvPr id="86" name="椭圆 85"/>
            <p:cNvSpPr/>
            <p:nvPr/>
          </p:nvSpPr>
          <p:spPr>
            <a:xfrm>
              <a:off x="4070802" y="2006590"/>
              <a:ext cx="972000" cy="972000"/>
            </a:xfrm>
            <a:prstGeom prst="ellipse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0" name="object 15"/>
            <p:cNvSpPr/>
            <p:nvPr/>
          </p:nvSpPr>
          <p:spPr>
            <a:xfrm>
              <a:off x="4106802" y="2042590"/>
              <a:ext cx="900000" cy="900000"/>
            </a:xfrm>
            <a:prstGeom prst="ellipse">
              <a:avLst/>
            </a:prstGeom>
            <a:blipFill>
              <a:blip r:embed="rId9" cstate="screen"/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639796" y="1991600"/>
            <a:ext cx="972000" cy="972000"/>
            <a:chOff x="5639796" y="1991600"/>
            <a:chExt cx="972000" cy="972000"/>
          </a:xfrm>
        </p:grpSpPr>
        <p:sp>
          <p:nvSpPr>
            <p:cNvPr id="83" name="椭圆 82"/>
            <p:cNvSpPr/>
            <p:nvPr/>
          </p:nvSpPr>
          <p:spPr>
            <a:xfrm>
              <a:off x="5639796" y="1991600"/>
              <a:ext cx="972000" cy="972000"/>
            </a:xfrm>
            <a:prstGeom prst="ellipse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43" name="Picture 39" descr="C:\Users\Administrator\Desktop\图片2_副本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780" y="2027600"/>
              <a:ext cx="903016" cy="90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5639796" y="3866472"/>
            <a:ext cx="972000" cy="972000"/>
            <a:chOff x="5639796" y="3866472"/>
            <a:chExt cx="972000" cy="972000"/>
          </a:xfrm>
        </p:grpSpPr>
        <p:sp>
          <p:nvSpPr>
            <p:cNvPr id="88" name="椭圆 87"/>
            <p:cNvSpPr/>
            <p:nvPr/>
          </p:nvSpPr>
          <p:spPr>
            <a:xfrm>
              <a:off x="5639796" y="3866472"/>
              <a:ext cx="972000" cy="972000"/>
            </a:xfrm>
            <a:prstGeom prst="ellipse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44" name="Picture 44" descr="C:\Users\Administrator\Desktop\2020-04-13_112258_副本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" r="1394"/>
            <a:stretch>
              <a:fillRect/>
            </a:stretch>
          </p:blipFill>
          <p:spPr bwMode="auto">
            <a:xfrm>
              <a:off x="5675672" y="3901375"/>
              <a:ext cx="900000" cy="90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2425367" y="3866472"/>
            <a:ext cx="972000" cy="972000"/>
            <a:chOff x="2425367" y="3866472"/>
            <a:chExt cx="972000" cy="972000"/>
          </a:xfrm>
        </p:grpSpPr>
        <p:sp>
          <p:nvSpPr>
            <p:cNvPr id="87" name="椭圆 86"/>
            <p:cNvSpPr/>
            <p:nvPr/>
          </p:nvSpPr>
          <p:spPr>
            <a:xfrm>
              <a:off x="2425367" y="3866472"/>
              <a:ext cx="972000" cy="972000"/>
            </a:xfrm>
            <a:prstGeom prst="ellipse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45" name="Picture 40" descr="C:\Users\Administrator\Desktop\图片4_副本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230" y="3905589"/>
              <a:ext cx="896923" cy="90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17"/>
          <p:cNvSpPr txBox="1"/>
          <p:nvPr/>
        </p:nvSpPr>
        <p:spPr>
          <a:xfrm>
            <a:off x="660400" y="490185"/>
            <a:ext cx="504466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核心能力</a:t>
            </a:r>
            <a:r>
              <a:rPr 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自动化生产及检测</a:t>
            </a:r>
            <a:endParaRPr lang="zh-CN" altLang="en-US"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object 23"/>
          <p:cNvSpPr txBox="1"/>
          <p:nvPr/>
        </p:nvSpPr>
        <p:spPr>
          <a:xfrm>
            <a:off x="867945" y="3394982"/>
            <a:ext cx="2246090" cy="36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algn="ctr">
              <a:lnSpc>
                <a:spcPct val="150000"/>
              </a:lnSpc>
            </a:pPr>
            <a:r>
              <a:rPr b="1" dirty="0" err="1" smtClean="0">
                <a:solidFill>
                  <a:srgbClr val="006F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自动注塑</a:t>
            </a:r>
            <a:endParaRPr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3" name="object 27"/>
          <p:cNvSpPr txBox="1"/>
          <p:nvPr/>
        </p:nvSpPr>
        <p:spPr>
          <a:xfrm>
            <a:off x="3159147" y="2856650"/>
            <a:ext cx="1776903" cy="36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algn="ctr">
              <a:lnSpc>
                <a:spcPct val="150000"/>
              </a:lnSpc>
            </a:pPr>
            <a:r>
              <a:rPr b="1" dirty="0" err="1" smtClean="0">
                <a:solidFill>
                  <a:srgbClr val="006F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自动喷涂</a:t>
            </a:r>
            <a:endParaRPr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5" name="object 26"/>
          <p:cNvSpPr txBox="1"/>
          <p:nvPr/>
        </p:nvSpPr>
        <p:spPr>
          <a:xfrm>
            <a:off x="5257388" y="3394982"/>
            <a:ext cx="1675637" cy="36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algn="ctr">
              <a:lnSpc>
                <a:spcPct val="150000"/>
              </a:lnSpc>
            </a:pPr>
            <a:r>
              <a:rPr b="1" dirty="0" err="1">
                <a:solidFill>
                  <a:srgbClr val="006F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自动</a:t>
            </a:r>
            <a:r>
              <a:rPr lang="zh-CN" altLang="en-US" b="1" dirty="0">
                <a:solidFill>
                  <a:srgbClr val="006F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手表加工</a:t>
            </a:r>
            <a:r>
              <a:rPr lang="zh-CN" altLang="en-US" b="1" dirty="0" smtClean="0">
                <a:solidFill>
                  <a:srgbClr val="006F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线</a:t>
            </a:r>
            <a:endParaRPr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6" name="object 25"/>
          <p:cNvSpPr txBox="1"/>
          <p:nvPr/>
        </p:nvSpPr>
        <p:spPr>
          <a:xfrm>
            <a:off x="7200438" y="2856650"/>
            <a:ext cx="1820400" cy="36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algn="ctr">
              <a:lnSpc>
                <a:spcPct val="150000"/>
              </a:lnSpc>
            </a:pPr>
            <a:r>
              <a:rPr b="1" dirty="0" err="1" smtClean="0">
                <a:solidFill>
                  <a:srgbClr val="006F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自动组装</a:t>
            </a:r>
            <a:endParaRPr lang="en-US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7" name="object 24"/>
          <p:cNvSpPr txBox="1"/>
          <p:nvPr/>
        </p:nvSpPr>
        <p:spPr>
          <a:xfrm>
            <a:off x="9367798" y="3394982"/>
            <a:ext cx="1654756" cy="36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algn="ctr">
              <a:lnSpc>
                <a:spcPct val="150000"/>
              </a:lnSpc>
            </a:pPr>
            <a:r>
              <a:rPr b="1" dirty="0" err="1" smtClean="0">
                <a:solidFill>
                  <a:srgbClr val="006F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自动制模</a:t>
            </a:r>
            <a:endParaRPr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3" name="任意多边形 52"/>
          <p:cNvSpPr/>
          <p:nvPr/>
        </p:nvSpPr>
        <p:spPr>
          <a:xfrm rot="10800000">
            <a:off x="660399" y="5514163"/>
            <a:ext cx="2676023" cy="1343837"/>
          </a:xfrm>
          <a:custGeom>
            <a:avLst/>
            <a:gdLst>
              <a:gd name="connsiteX0" fmla="*/ 248 w 2256066"/>
              <a:gd name="connsiteY0" fmla="*/ 0 h 1132944"/>
              <a:gd name="connsiteX1" fmla="*/ 2255818 w 2256066"/>
              <a:gd name="connsiteY1" fmla="*/ 0 h 1132944"/>
              <a:gd name="connsiteX2" fmla="*/ 2256066 w 2256066"/>
              <a:gd name="connsiteY2" fmla="*/ 4911 h 1132944"/>
              <a:gd name="connsiteX3" fmla="*/ 1128033 w 2256066"/>
              <a:gd name="connsiteY3" fmla="*/ 1132944 h 1132944"/>
              <a:gd name="connsiteX4" fmla="*/ 0 w 2256066"/>
              <a:gd name="connsiteY4" fmla="*/ 4911 h 113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066" h="1132944">
                <a:moveTo>
                  <a:pt x="248" y="0"/>
                </a:moveTo>
                <a:lnTo>
                  <a:pt x="2255818" y="0"/>
                </a:lnTo>
                <a:lnTo>
                  <a:pt x="2256066" y="4911"/>
                </a:lnTo>
                <a:cubicBezTo>
                  <a:pt x="2256066" y="627906"/>
                  <a:pt x="1751028" y="1132944"/>
                  <a:pt x="1128033" y="1132944"/>
                </a:cubicBezTo>
                <a:cubicBezTo>
                  <a:pt x="505038" y="1132944"/>
                  <a:pt x="0" y="627906"/>
                  <a:pt x="0" y="4911"/>
                </a:cubicBezTo>
                <a:close/>
              </a:path>
            </a:pathLst>
          </a:custGeom>
          <a:solidFill>
            <a:schemeClr val="accent6">
              <a:alpha val="68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任意多边形 54"/>
          <p:cNvSpPr/>
          <p:nvPr/>
        </p:nvSpPr>
        <p:spPr>
          <a:xfrm rot="10800000">
            <a:off x="2709590" y="5514163"/>
            <a:ext cx="2676023" cy="1343837"/>
          </a:xfrm>
          <a:custGeom>
            <a:avLst/>
            <a:gdLst>
              <a:gd name="connsiteX0" fmla="*/ 248 w 2256066"/>
              <a:gd name="connsiteY0" fmla="*/ 0 h 1132944"/>
              <a:gd name="connsiteX1" fmla="*/ 2255818 w 2256066"/>
              <a:gd name="connsiteY1" fmla="*/ 0 h 1132944"/>
              <a:gd name="connsiteX2" fmla="*/ 2256066 w 2256066"/>
              <a:gd name="connsiteY2" fmla="*/ 4911 h 1132944"/>
              <a:gd name="connsiteX3" fmla="*/ 1128033 w 2256066"/>
              <a:gd name="connsiteY3" fmla="*/ 1132944 h 1132944"/>
              <a:gd name="connsiteX4" fmla="*/ 0 w 2256066"/>
              <a:gd name="connsiteY4" fmla="*/ 4911 h 113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066" h="1132944">
                <a:moveTo>
                  <a:pt x="248" y="0"/>
                </a:moveTo>
                <a:lnTo>
                  <a:pt x="2255818" y="0"/>
                </a:lnTo>
                <a:lnTo>
                  <a:pt x="2256066" y="4911"/>
                </a:lnTo>
                <a:cubicBezTo>
                  <a:pt x="2256066" y="627906"/>
                  <a:pt x="1751028" y="1132944"/>
                  <a:pt x="1128033" y="1132944"/>
                </a:cubicBezTo>
                <a:cubicBezTo>
                  <a:pt x="505038" y="1132944"/>
                  <a:pt x="0" y="627906"/>
                  <a:pt x="0" y="4911"/>
                </a:cubicBezTo>
                <a:close/>
              </a:path>
            </a:pathLst>
          </a:custGeom>
          <a:solidFill>
            <a:schemeClr val="accent3">
              <a:alpha val="68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任意多边形 55"/>
          <p:cNvSpPr/>
          <p:nvPr/>
        </p:nvSpPr>
        <p:spPr>
          <a:xfrm rot="10800000">
            <a:off x="4758781" y="5514163"/>
            <a:ext cx="2676023" cy="1343837"/>
          </a:xfrm>
          <a:custGeom>
            <a:avLst/>
            <a:gdLst>
              <a:gd name="connsiteX0" fmla="*/ 248 w 2256066"/>
              <a:gd name="connsiteY0" fmla="*/ 0 h 1132944"/>
              <a:gd name="connsiteX1" fmla="*/ 2255818 w 2256066"/>
              <a:gd name="connsiteY1" fmla="*/ 0 h 1132944"/>
              <a:gd name="connsiteX2" fmla="*/ 2256066 w 2256066"/>
              <a:gd name="connsiteY2" fmla="*/ 4911 h 1132944"/>
              <a:gd name="connsiteX3" fmla="*/ 1128033 w 2256066"/>
              <a:gd name="connsiteY3" fmla="*/ 1132944 h 1132944"/>
              <a:gd name="connsiteX4" fmla="*/ 0 w 2256066"/>
              <a:gd name="connsiteY4" fmla="*/ 4911 h 113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066" h="1132944">
                <a:moveTo>
                  <a:pt x="248" y="0"/>
                </a:moveTo>
                <a:lnTo>
                  <a:pt x="2255818" y="0"/>
                </a:lnTo>
                <a:lnTo>
                  <a:pt x="2256066" y="4911"/>
                </a:lnTo>
                <a:cubicBezTo>
                  <a:pt x="2256066" y="627906"/>
                  <a:pt x="1751028" y="1132944"/>
                  <a:pt x="1128033" y="1132944"/>
                </a:cubicBezTo>
                <a:cubicBezTo>
                  <a:pt x="505038" y="1132944"/>
                  <a:pt x="0" y="627906"/>
                  <a:pt x="0" y="4911"/>
                </a:cubicBezTo>
                <a:close/>
              </a:path>
            </a:pathLst>
          </a:custGeom>
          <a:solidFill>
            <a:schemeClr val="accent6">
              <a:alpha val="68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任意多边形 56"/>
          <p:cNvSpPr/>
          <p:nvPr/>
        </p:nvSpPr>
        <p:spPr>
          <a:xfrm rot="10800000">
            <a:off x="6807973" y="5514163"/>
            <a:ext cx="2676023" cy="1343837"/>
          </a:xfrm>
          <a:custGeom>
            <a:avLst/>
            <a:gdLst>
              <a:gd name="connsiteX0" fmla="*/ 248 w 2256066"/>
              <a:gd name="connsiteY0" fmla="*/ 0 h 1132944"/>
              <a:gd name="connsiteX1" fmla="*/ 2255818 w 2256066"/>
              <a:gd name="connsiteY1" fmla="*/ 0 h 1132944"/>
              <a:gd name="connsiteX2" fmla="*/ 2256066 w 2256066"/>
              <a:gd name="connsiteY2" fmla="*/ 4911 h 1132944"/>
              <a:gd name="connsiteX3" fmla="*/ 1128033 w 2256066"/>
              <a:gd name="connsiteY3" fmla="*/ 1132944 h 1132944"/>
              <a:gd name="connsiteX4" fmla="*/ 0 w 2256066"/>
              <a:gd name="connsiteY4" fmla="*/ 4911 h 113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066" h="1132944">
                <a:moveTo>
                  <a:pt x="248" y="0"/>
                </a:moveTo>
                <a:lnTo>
                  <a:pt x="2255818" y="0"/>
                </a:lnTo>
                <a:lnTo>
                  <a:pt x="2256066" y="4911"/>
                </a:lnTo>
                <a:cubicBezTo>
                  <a:pt x="2256066" y="627906"/>
                  <a:pt x="1751028" y="1132944"/>
                  <a:pt x="1128033" y="1132944"/>
                </a:cubicBezTo>
                <a:cubicBezTo>
                  <a:pt x="505038" y="1132944"/>
                  <a:pt x="0" y="627906"/>
                  <a:pt x="0" y="4911"/>
                </a:cubicBezTo>
                <a:close/>
              </a:path>
            </a:pathLst>
          </a:custGeom>
          <a:solidFill>
            <a:schemeClr val="accent3">
              <a:alpha val="68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任意多边形 57"/>
          <p:cNvSpPr/>
          <p:nvPr/>
        </p:nvSpPr>
        <p:spPr>
          <a:xfrm rot="10800000">
            <a:off x="8857165" y="5514163"/>
            <a:ext cx="2676023" cy="1343837"/>
          </a:xfrm>
          <a:custGeom>
            <a:avLst/>
            <a:gdLst>
              <a:gd name="connsiteX0" fmla="*/ 248 w 2256066"/>
              <a:gd name="connsiteY0" fmla="*/ 0 h 1132944"/>
              <a:gd name="connsiteX1" fmla="*/ 2255818 w 2256066"/>
              <a:gd name="connsiteY1" fmla="*/ 0 h 1132944"/>
              <a:gd name="connsiteX2" fmla="*/ 2256066 w 2256066"/>
              <a:gd name="connsiteY2" fmla="*/ 4911 h 1132944"/>
              <a:gd name="connsiteX3" fmla="*/ 1128033 w 2256066"/>
              <a:gd name="connsiteY3" fmla="*/ 1132944 h 1132944"/>
              <a:gd name="connsiteX4" fmla="*/ 0 w 2256066"/>
              <a:gd name="connsiteY4" fmla="*/ 4911 h 113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066" h="1132944">
                <a:moveTo>
                  <a:pt x="248" y="0"/>
                </a:moveTo>
                <a:lnTo>
                  <a:pt x="2255818" y="0"/>
                </a:lnTo>
                <a:lnTo>
                  <a:pt x="2256066" y="4911"/>
                </a:lnTo>
                <a:cubicBezTo>
                  <a:pt x="2256066" y="627906"/>
                  <a:pt x="1751028" y="1132944"/>
                  <a:pt x="1128033" y="1132944"/>
                </a:cubicBezTo>
                <a:cubicBezTo>
                  <a:pt x="505038" y="1132944"/>
                  <a:pt x="0" y="627906"/>
                  <a:pt x="0" y="4911"/>
                </a:cubicBezTo>
                <a:close/>
              </a:path>
            </a:pathLst>
          </a:custGeom>
          <a:solidFill>
            <a:schemeClr val="accent6">
              <a:alpha val="68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990990" y="4236729"/>
            <a:ext cx="8210813" cy="1288499"/>
            <a:chOff x="1990990" y="4701710"/>
            <a:chExt cx="8210813" cy="823518"/>
          </a:xfrm>
        </p:grpSpPr>
        <p:cxnSp>
          <p:nvCxnSpPr>
            <p:cNvPr id="63" name="直接连接符 62"/>
            <p:cNvCxnSpPr>
              <a:stCxn id="56" idx="3"/>
            </p:cNvCxnSpPr>
            <p:nvPr/>
          </p:nvCxnSpPr>
          <p:spPr>
            <a:xfrm flipH="1" flipV="1">
              <a:off x="6096000" y="4701710"/>
              <a:ext cx="793" cy="812453"/>
            </a:xfrm>
            <a:prstGeom prst="line">
              <a:avLst/>
            </a:prstGeom>
            <a:ln w="9525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 flipV="1">
              <a:off x="1990990" y="4712775"/>
              <a:ext cx="793" cy="812453"/>
            </a:xfrm>
            <a:prstGeom prst="line">
              <a:avLst/>
            </a:prstGeom>
            <a:ln w="9525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H="1" flipV="1">
              <a:off x="10201010" y="4712775"/>
              <a:ext cx="793" cy="812453"/>
            </a:xfrm>
            <a:prstGeom prst="line">
              <a:avLst/>
            </a:prstGeom>
            <a:ln w="9525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/>
          <p:cNvGrpSpPr/>
          <p:nvPr/>
        </p:nvGrpSpPr>
        <p:grpSpPr>
          <a:xfrm>
            <a:off x="4059910" y="3613783"/>
            <a:ext cx="4072180" cy="1895418"/>
            <a:chOff x="4059910" y="4333409"/>
            <a:chExt cx="4072180" cy="812453"/>
          </a:xfrm>
        </p:grpSpPr>
        <p:cxnSp>
          <p:nvCxnSpPr>
            <p:cNvPr id="66" name="直接连接符 65"/>
            <p:cNvCxnSpPr/>
            <p:nvPr/>
          </p:nvCxnSpPr>
          <p:spPr>
            <a:xfrm flipH="1" flipV="1">
              <a:off x="4059910" y="4333409"/>
              <a:ext cx="793" cy="812453"/>
            </a:xfrm>
            <a:prstGeom prst="line">
              <a:avLst/>
            </a:prstGeom>
            <a:ln w="9525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 flipV="1">
              <a:off x="8131297" y="4333409"/>
              <a:ext cx="793" cy="812453"/>
            </a:xfrm>
            <a:prstGeom prst="line">
              <a:avLst/>
            </a:prstGeom>
            <a:ln w="9525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744124" y="2815391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 panose="020B0604020202020204" charset="-122"/>
              </a:rPr>
              <a:t>1</a:t>
            </a:r>
            <a:endParaRPr lang="zh-CN" altLang="en-US" sz="3600" b="1" i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24910" y="2250210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 panose="020B0604020202020204" charset="-122"/>
              </a:rPr>
              <a:t>2</a:t>
            </a:r>
            <a:endParaRPr lang="zh-CN" altLang="en-US" sz="3600" b="1" i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851267" y="2815391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 panose="020B0604020202020204" charset="-122"/>
              </a:rPr>
              <a:t>3</a:t>
            </a:r>
            <a:endParaRPr lang="zh-CN" altLang="en-US" sz="3600" b="1" i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75638" y="1991237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 panose="020B0604020202020204" charset="-122"/>
              </a:rPr>
              <a:t>4</a:t>
            </a:r>
            <a:endParaRPr lang="zh-CN" altLang="en-US" sz="3600" b="1" i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900009" y="2815391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 panose="020B0604020202020204" charset="-122"/>
              </a:rPr>
              <a:t>5</a:t>
            </a:r>
            <a:endParaRPr lang="zh-CN" altLang="en-US" sz="3600" b="1" i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 panose="020B0604020202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26048" y="5735961"/>
            <a:ext cx="8675370" cy="584917"/>
            <a:chOff x="1726048" y="5735961"/>
            <a:chExt cx="8675370" cy="584917"/>
          </a:xfrm>
        </p:grpSpPr>
        <p:sp>
          <p:nvSpPr>
            <p:cNvPr id="69" name="iconfont-10889-5203301"/>
            <p:cNvSpPr>
              <a:spLocks noChangeAspect="1"/>
            </p:cNvSpPr>
            <p:nvPr/>
          </p:nvSpPr>
          <p:spPr bwMode="auto">
            <a:xfrm>
              <a:off x="3817371" y="5783849"/>
              <a:ext cx="485078" cy="485078"/>
            </a:xfrm>
            <a:custGeom>
              <a:avLst/>
              <a:gdLst>
                <a:gd name="T0" fmla="*/ 7544 w 9270"/>
                <a:gd name="T1" fmla="*/ 2712 h 9270"/>
                <a:gd name="T2" fmla="*/ 4635 w 9270"/>
                <a:gd name="T3" fmla="*/ 1010 h 9270"/>
                <a:gd name="T4" fmla="*/ 1726 w 9270"/>
                <a:gd name="T5" fmla="*/ 2712 h 9270"/>
                <a:gd name="T6" fmla="*/ 4635 w 9270"/>
                <a:gd name="T7" fmla="*/ 4414 h 9270"/>
                <a:gd name="T8" fmla="*/ 7544 w 9270"/>
                <a:gd name="T9" fmla="*/ 2712 h 9270"/>
                <a:gd name="T10" fmla="*/ 4635 w 9270"/>
                <a:gd name="T11" fmla="*/ 6331 h 9270"/>
                <a:gd name="T12" fmla="*/ 8401 w 9270"/>
                <a:gd name="T13" fmla="*/ 4128 h 9270"/>
                <a:gd name="T14" fmla="*/ 9270 w 9270"/>
                <a:gd name="T15" fmla="*/ 4636 h 9270"/>
                <a:gd name="T16" fmla="*/ 4635 w 9270"/>
                <a:gd name="T17" fmla="*/ 7349 h 9270"/>
                <a:gd name="T18" fmla="*/ 0 w 9270"/>
                <a:gd name="T19" fmla="*/ 4636 h 9270"/>
                <a:gd name="T20" fmla="*/ 870 w 9270"/>
                <a:gd name="T21" fmla="*/ 4128 h 9270"/>
                <a:gd name="T22" fmla="*/ 4635 w 9270"/>
                <a:gd name="T23" fmla="*/ 6331 h 9270"/>
                <a:gd name="T24" fmla="*/ 4635 w 9270"/>
                <a:gd name="T25" fmla="*/ 8253 h 9270"/>
                <a:gd name="T26" fmla="*/ 8401 w 9270"/>
                <a:gd name="T27" fmla="*/ 6046 h 9270"/>
                <a:gd name="T28" fmla="*/ 9270 w 9270"/>
                <a:gd name="T29" fmla="*/ 6553 h 9270"/>
                <a:gd name="T30" fmla="*/ 4635 w 9270"/>
                <a:gd name="T31" fmla="*/ 9270 h 9270"/>
                <a:gd name="T32" fmla="*/ 0 w 9270"/>
                <a:gd name="T33" fmla="*/ 6553 h 9270"/>
                <a:gd name="T34" fmla="*/ 870 w 9270"/>
                <a:gd name="T35" fmla="*/ 6046 h 9270"/>
                <a:gd name="T36" fmla="*/ 4635 w 9270"/>
                <a:gd name="T37" fmla="*/ 8253 h 9270"/>
                <a:gd name="T38" fmla="*/ 0 w 9270"/>
                <a:gd name="T39" fmla="*/ 2712 h 9270"/>
                <a:gd name="T40" fmla="*/ 4635 w 9270"/>
                <a:gd name="T41" fmla="*/ 0 h 9270"/>
                <a:gd name="T42" fmla="*/ 9270 w 9270"/>
                <a:gd name="T43" fmla="*/ 2712 h 9270"/>
                <a:gd name="T44" fmla="*/ 4635 w 9270"/>
                <a:gd name="T45" fmla="*/ 5424 h 9270"/>
                <a:gd name="T46" fmla="*/ 0 w 9270"/>
                <a:gd name="T47" fmla="*/ 2712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70" h="9270">
                  <a:moveTo>
                    <a:pt x="7544" y="2712"/>
                  </a:moveTo>
                  <a:lnTo>
                    <a:pt x="4635" y="1010"/>
                  </a:lnTo>
                  <a:lnTo>
                    <a:pt x="1726" y="2712"/>
                  </a:lnTo>
                  <a:lnTo>
                    <a:pt x="4635" y="4414"/>
                  </a:lnTo>
                  <a:lnTo>
                    <a:pt x="7544" y="2712"/>
                  </a:lnTo>
                  <a:close/>
                  <a:moveTo>
                    <a:pt x="4635" y="6331"/>
                  </a:moveTo>
                  <a:lnTo>
                    <a:pt x="8401" y="4128"/>
                  </a:lnTo>
                  <a:lnTo>
                    <a:pt x="9270" y="4636"/>
                  </a:lnTo>
                  <a:lnTo>
                    <a:pt x="4635" y="7349"/>
                  </a:lnTo>
                  <a:lnTo>
                    <a:pt x="0" y="4636"/>
                  </a:lnTo>
                  <a:lnTo>
                    <a:pt x="870" y="4128"/>
                  </a:lnTo>
                  <a:lnTo>
                    <a:pt x="4635" y="6331"/>
                  </a:lnTo>
                  <a:close/>
                  <a:moveTo>
                    <a:pt x="4635" y="8253"/>
                  </a:moveTo>
                  <a:lnTo>
                    <a:pt x="8401" y="6046"/>
                  </a:lnTo>
                  <a:lnTo>
                    <a:pt x="9270" y="6553"/>
                  </a:lnTo>
                  <a:lnTo>
                    <a:pt x="4635" y="9270"/>
                  </a:lnTo>
                  <a:lnTo>
                    <a:pt x="0" y="6553"/>
                  </a:lnTo>
                  <a:lnTo>
                    <a:pt x="870" y="6046"/>
                  </a:lnTo>
                  <a:lnTo>
                    <a:pt x="4635" y="8253"/>
                  </a:lnTo>
                  <a:close/>
                  <a:moveTo>
                    <a:pt x="0" y="2712"/>
                  </a:moveTo>
                  <a:lnTo>
                    <a:pt x="4635" y="0"/>
                  </a:lnTo>
                  <a:lnTo>
                    <a:pt x="9270" y="2712"/>
                  </a:lnTo>
                  <a:lnTo>
                    <a:pt x="4635" y="5424"/>
                  </a:lnTo>
                  <a:lnTo>
                    <a:pt x="0" y="2712"/>
                  </a:ln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>
              <a:noFill/>
            </a:ln>
          </p:spPr>
        </p:sp>
        <p:sp>
          <p:nvSpPr>
            <p:cNvPr id="70" name="iphone-and-ipad-tools-couple_36130"/>
            <p:cNvSpPr>
              <a:spLocks noChangeAspect="1"/>
            </p:cNvSpPr>
            <p:nvPr/>
          </p:nvSpPr>
          <p:spPr bwMode="auto">
            <a:xfrm>
              <a:off x="7929268" y="5783849"/>
              <a:ext cx="404057" cy="485078"/>
            </a:xfrm>
            <a:custGeom>
              <a:avLst/>
              <a:gdLst>
                <a:gd name="connsiteX0" fmla="*/ 374494 w 491666"/>
                <a:gd name="connsiteY0" fmla="*/ 544612 h 590254"/>
                <a:gd name="connsiteX1" fmla="*/ 360593 w 491666"/>
                <a:gd name="connsiteY1" fmla="*/ 558503 h 590254"/>
                <a:gd name="connsiteX2" fmla="*/ 374494 w 491666"/>
                <a:gd name="connsiteY2" fmla="*/ 572394 h 590254"/>
                <a:gd name="connsiteX3" fmla="*/ 388396 w 491666"/>
                <a:gd name="connsiteY3" fmla="*/ 558503 h 590254"/>
                <a:gd name="connsiteX4" fmla="*/ 374494 w 491666"/>
                <a:gd name="connsiteY4" fmla="*/ 544612 h 590254"/>
                <a:gd name="connsiteX5" fmla="*/ 179843 w 491666"/>
                <a:gd name="connsiteY5" fmla="*/ 458270 h 590254"/>
                <a:gd name="connsiteX6" fmla="*/ 162951 w 491666"/>
                <a:gd name="connsiteY6" fmla="*/ 475133 h 590254"/>
                <a:gd name="connsiteX7" fmla="*/ 179843 w 491666"/>
                <a:gd name="connsiteY7" fmla="*/ 491996 h 590254"/>
                <a:gd name="connsiteX8" fmla="*/ 196734 w 491666"/>
                <a:gd name="connsiteY8" fmla="*/ 475133 h 590254"/>
                <a:gd name="connsiteX9" fmla="*/ 179843 w 491666"/>
                <a:gd name="connsiteY9" fmla="*/ 458270 h 590254"/>
                <a:gd name="connsiteX10" fmla="*/ 289098 w 491666"/>
                <a:gd name="connsiteY10" fmla="*/ 245952 h 590254"/>
                <a:gd name="connsiteX11" fmla="*/ 289098 w 491666"/>
                <a:gd name="connsiteY11" fmla="*/ 525759 h 590254"/>
                <a:gd name="connsiteX12" fmla="*/ 452940 w 491666"/>
                <a:gd name="connsiteY12" fmla="*/ 524767 h 590254"/>
                <a:gd name="connsiteX13" fmla="*/ 452940 w 491666"/>
                <a:gd name="connsiteY13" fmla="*/ 245952 h 590254"/>
                <a:gd name="connsiteX14" fmla="*/ 341726 w 491666"/>
                <a:gd name="connsiteY14" fmla="*/ 220154 h 590254"/>
                <a:gd name="connsiteX15" fmla="*/ 341726 w 491666"/>
                <a:gd name="connsiteY15" fmla="*/ 226107 h 590254"/>
                <a:gd name="connsiteX16" fmla="*/ 411235 w 491666"/>
                <a:gd name="connsiteY16" fmla="*/ 226107 h 590254"/>
                <a:gd name="connsiteX17" fmla="*/ 411235 w 491666"/>
                <a:gd name="connsiteY17" fmla="*/ 220154 h 590254"/>
                <a:gd name="connsiteX18" fmla="*/ 376480 w 491666"/>
                <a:gd name="connsiteY18" fmla="*/ 201302 h 590254"/>
                <a:gd name="connsiteX19" fmla="*/ 370523 w 491666"/>
                <a:gd name="connsiteY19" fmla="*/ 207255 h 590254"/>
                <a:gd name="connsiteX20" fmla="*/ 376480 w 491666"/>
                <a:gd name="connsiteY20" fmla="*/ 212216 h 590254"/>
                <a:gd name="connsiteX21" fmla="*/ 382438 w 491666"/>
                <a:gd name="connsiteY21" fmla="*/ 207255 h 590254"/>
                <a:gd name="connsiteX22" fmla="*/ 376480 w 491666"/>
                <a:gd name="connsiteY22" fmla="*/ 201302 h 590254"/>
                <a:gd name="connsiteX23" fmla="*/ 250372 w 491666"/>
                <a:gd name="connsiteY23" fmla="*/ 184434 h 590254"/>
                <a:gd name="connsiteX24" fmla="*/ 491666 w 491666"/>
                <a:gd name="connsiteY24" fmla="*/ 184434 h 590254"/>
                <a:gd name="connsiteX25" fmla="*/ 491666 w 491666"/>
                <a:gd name="connsiteY25" fmla="*/ 590254 h 590254"/>
                <a:gd name="connsiteX26" fmla="*/ 250372 w 491666"/>
                <a:gd name="connsiteY26" fmla="*/ 590254 h 590254"/>
                <a:gd name="connsiteX27" fmla="*/ 0 w 491666"/>
                <a:gd name="connsiteY27" fmla="*/ 0 h 590254"/>
                <a:gd name="connsiteX28" fmla="*/ 345775 w 491666"/>
                <a:gd name="connsiteY28" fmla="*/ 0 h 590254"/>
                <a:gd name="connsiteX29" fmla="*/ 345775 w 491666"/>
                <a:gd name="connsiteY29" fmla="*/ 157716 h 590254"/>
                <a:gd name="connsiteX30" fmla="*/ 296095 w 491666"/>
                <a:gd name="connsiteY30" fmla="*/ 157716 h 590254"/>
                <a:gd name="connsiteX31" fmla="*/ 296095 w 491666"/>
                <a:gd name="connsiteY31" fmla="*/ 49596 h 590254"/>
                <a:gd name="connsiteX32" fmla="*/ 49680 w 491666"/>
                <a:gd name="connsiteY32" fmla="*/ 49596 h 590254"/>
                <a:gd name="connsiteX33" fmla="*/ 49680 w 491666"/>
                <a:gd name="connsiteY33" fmla="*/ 431488 h 590254"/>
                <a:gd name="connsiteX34" fmla="*/ 225549 w 491666"/>
                <a:gd name="connsiteY34" fmla="*/ 431488 h 590254"/>
                <a:gd name="connsiteX35" fmla="*/ 225549 w 491666"/>
                <a:gd name="connsiteY35" fmla="*/ 517786 h 590254"/>
                <a:gd name="connsiteX36" fmla="*/ 0 w 491666"/>
                <a:gd name="connsiteY36" fmla="*/ 517786 h 590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1666" h="590254">
                  <a:moveTo>
                    <a:pt x="374494" y="544612"/>
                  </a:moveTo>
                  <a:cubicBezTo>
                    <a:pt x="366551" y="544612"/>
                    <a:pt x="360593" y="551557"/>
                    <a:pt x="360593" y="558503"/>
                  </a:cubicBezTo>
                  <a:cubicBezTo>
                    <a:pt x="360593" y="566441"/>
                    <a:pt x="366551" y="572394"/>
                    <a:pt x="374494" y="572394"/>
                  </a:cubicBezTo>
                  <a:cubicBezTo>
                    <a:pt x="381445" y="572394"/>
                    <a:pt x="388396" y="566441"/>
                    <a:pt x="388396" y="558503"/>
                  </a:cubicBezTo>
                  <a:cubicBezTo>
                    <a:pt x="388396" y="551557"/>
                    <a:pt x="381445" y="544612"/>
                    <a:pt x="374494" y="544612"/>
                  </a:cubicBezTo>
                  <a:close/>
                  <a:moveTo>
                    <a:pt x="179843" y="458270"/>
                  </a:moveTo>
                  <a:cubicBezTo>
                    <a:pt x="170900" y="458270"/>
                    <a:pt x="162951" y="466206"/>
                    <a:pt x="162951" y="475133"/>
                  </a:cubicBezTo>
                  <a:cubicBezTo>
                    <a:pt x="162951" y="484060"/>
                    <a:pt x="170900" y="491996"/>
                    <a:pt x="179843" y="491996"/>
                  </a:cubicBezTo>
                  <a:cubicBezTo>
                    <a:pt x="189779" y="491996"/>
                    <a:pt x="196734" y="484060"/>
                    <a:pt x="196734" y="475133"/>
                  </a:cubicBezTo>
                  <a:cubicBezTo>
                    <a:pt x="196734" y="466206"/>
                    <a:pt x="189779" y="458270"/>
                    <a:pt x="179843" y="458270"/>
                  </a:cubicBezTo>
                  <a:close/>
                  <a:moveTo>
                    <a:pt x="289098" y="245952"/>
                  </a:moveTo>
                  <a:lnTo>
                    <a:pt x="289098" y="525759"/>
                  </a:lnTo>
                  <a:cubicBezTo>
                    <a:pt x="319881" y="525759"/>
                    <a:pt x="390382" y="525759"/>
                    <a:pt x="452940" y="524767"/>
                  </a:cubicBezTo>
                  <a:lnTo>
                    <a:pt x="452940" y="245952"/>
                  </a:lnTo>
                  <a:close/>
                  <a:moveTo>
                    <a:pt x="341726" y="220154"/>
                  </a:moveTo>
                  <a:lnTo>
                    <a:pt x="341726" y="226107"/>
                  </a:lnTo>
                  <a:lnTo>
                    <a:pt x="411235" y="226107"/>
                  </a:lnTo>
                  <a:lnTo>
                    <a:pt x="411235" y="220154"/>
                  </a:lnTo>
                  <a:close/>
                  <a:moveTo>
                    <a:pt x="376480" y="201302"/>
                  </a:moveTo>
                  <a:cubicBezTo>
                    <a:pt x="373501" y="201302"/>
                    <a:pt x="370523" y="203286"/>
                    <a:pt x="370523" y="207255"/>
                  </a:cubicBezTo>
                  <a:cubicBezTo>
                    <a:pt x="370523" y="210232"/>
                    <a:pt x="373501" y="212216"/>
                    <a:pt x="376480" y="212216"/>
                  </a:cubicBezTo>
                  <a:cubicBezTo>
                    <a:pt x="379459" y="212216"/>
                    <a:pt x="382438" y="210232"/>
                    <a:pt x="382438" y="207255"/>
                  </a:cubicBezTo>
                  <a:cubicBezTo>
                    <a:pt x="382438" y="203286"/>
                    <a:pt x="379459" y="201302"/>
                    <a:pt x="376480" y="201302"/>
                  </a:cubicBezTo>
                  <a:close/>
                  <a:moveTo>
                    <a:pt x="250372" y="184434"/>
                  </a:moveTo>
                  <a:lnTo>
                    <a:pt x="491666" y="184434"/>
                  </a:lnTo>
                  <a:lnTo>
                    <a:pt x="491666" y="590254"/>
                  </a:lnTo>
                  <a:lnTo>
                    <a:pt x="250372" y="590254"/>
                  </a:lnTo>
                  <a:close/>
                  <a:moveTo>
                    <a:pt x="0" y="0"/>
                  </a:moveTo>
                  <a:lnTo>
                    <a:pt x="345775" y="0"/>
                  </a:lnTo>
                  <a:lnTo>
                    <a:pt x="345775" y="157716"/>
                  </a:lnTo>
                  <a:lnTo>
                    <a:pt x="296095" y="157716"/>
                  </a:lnTo>
                  <a:lnTo>
                    <a:pt x="296095" y="49596"/>
                  </a:lnTo>
                  <a:lnTo>
                    <a:pt x="49680" y="49596"/>
                  </a:lnTo>
                  <a:lnTo>
                    <a:pt x="49680" y="431488"/>
                  </a:lnTo>
                  <a:lnTo>
                    <a:pt x="225549" y="431488"/>
                  </a:lnTo>
                  <a:lnTo>
                    <a:pt x="225549" y="517786"/>
                  </a:lnTo>
                  <a:lnTo>
                    <a:pt x="0" y="5177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pic>
          <p:nvPicPr>
            <p:cNvPr id="27" name="图片 172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1726048" y="5748818"/>
              <a:ext cx="520108" cy="520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图片 169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5848702" y="5735961"/>
              <a:ext cx="532965" cy="53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图片 171"/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rcRect/>
            <a:stretch>
              <a:fillRect/>
            </a:stretch>
          </p:blipFill>
          <p:spPr bwMode="auto">
            <a:xfrm>
              <a:off x="9962730" y="5735961"/>
              <a:ext cx="438688" cy="584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矩形 30"/>
          <p:cNvSpPr/>
          <p:nvPr/>
        </p:nvSpPr>
        <p:spPr>
          <a:xfrm>
            <a:off x="570089" y="883868"/>
            <a:ext cx="2338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55">
              <a:spcBef>
                <a:spcPts val="470"/>
              </a:spcBef>
            </a:pPr>
            <a:r>
              <a:rPr lang="en-US" altLang="zh-CN" sz="1400" spc="173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400" spc="173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大环节实现自动化生产</a:t>
            </a:r>
            <a:endParaRPr lang="zh-CN" altLang="en-US" sz="1400" dirty="0">
              <a:latin typeface="微软雅黑" pitchFamily="34" charset="-122"/>
              <a:ea typeface="微软雅黑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#28201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86692" y="1507078"/>
            <a:ext cx="11046496" cy="4613223"/>
            <a:chOff x="476658" y="2403430"/>
            <a:chExt cx="11042242" cy="4611444"/>
          </a:xfrm>
        </p:grpSpPr>
        <p:grpSp>
          <p:nvGrpSpPr>
            <p:cNvPr id="5" name="iṥḷîďe"/>
            <p:cNvGrpSpPr/>
            <p:nvPr/>
          </p:nvGrpSpPr>
          <p:grpSpPr>
            <a:xfrm>
              <a:off x="476658" y="2435069"/>
              <a:ext cx="3783742" cy="4422930"/>
              <a:chOff x="476658" y="2435069"/>
              <a:chExt cx="3783742" cy="4422930"/>
            </a:xfrm>
          </p:grpSpPr>
          <p:sp>
            <p:nvSpPr>
              <p:cNvPr id="24" name="ïṥḻîḑê"/>
              <p:cNvSpPr/>
              <p:nvPr/>
            </p:nvSpPr>
            <p:spPr>
              <a:xfrm>
                <a:off x="660400" y="2645545"/>
                <a:ext cx="3600000" cy="4212454"/>
              </a:xfrm>
              <a:prstGeom prst="rect">
                <a:avLst/>
              </a:prstGeom>
              <a:blipFill>
                <a:blip r:embed="rId4" cstate="screen"/>
                <a:srcRect/>
                <a:stretch>
                  <a:fillRect/>
                </a:stretch>
              </a:blip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25" name="îšlîďê"/>
              <p:cNvSpPr/>
              <p:nvPr/>
            </p:nvSpPr>
            <p:spPr>
              <a:xfrm>
                <a:off x="660400" y="2645546"/>
                <a:ext cx="3600000" cy="1231976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27" name="íṡ1íḓe"/>
              <p:cNvSpPr txBox="1"/>
              <p:nvPr/>
            </p:nvSpPr>
            <p:spPr>
              <a:xfrm>
                <a:off x="476658" y="2435069"/>
                <a:ext cx="1053660" cy="16529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9600" dirty="0">
                    <a:solidFill>
                      <a:schemeClr val="bg1">
                        <a:alpha val="40000"/>
                      </a:schemeClr>
                    </a:solidFill>
                  </a:rPr>
                  <a:t>1</a:t>
                </a:r>
                <a:endParaRPr lang="zh-CN" altLang="en-US" sz="9600" dirty="0">
                  <a:solidFill>
                    <a:schemeClr val="bg1">
                      <a:alpha val="40000"/>
                    </a:schemeClr>
                  </a:solidFill>
                </a:endParaRPr>
              </a:p>
            </p:txBody>
          </p:sp>
        </p:grpSp>
        <p:grpSp>
          <p:nvGrpSpPr>
            <p:cNvPr id="6" name="ïSḷîde"/>
            <p:cNvGrpSpPr/>
            <p:nvPr/>
          </p:nvGrpSpPr>
          <p:grpSpPr>
            <a:xfrm>
              <a:off x="4199668" y="2645546"/>
              <a:ext cx="3689982" cy="4369328"/>
              <a:chOff x="570418" y="2645546"/>
              <a:chExt cx="3689982" cy="4369328"/>
            </a:xfrm>
          </p:grpSpPr>
          <p:sp>
            <p:nvSpPr>
              <p:cNvPr id="16" name="îşḻïḍé"/>
              <p:cNvSpPr/>
              <p:nvPr/>
            </p:nvSpPr>
            <p:spPr>
              <a:xfrm>
                <a:off x="660400" y="2645546"/>
                <a:ext cx="3600000" cy="4212454"/>
              </a:xfrm>
              <a:prstGeom prst="rect">
                <a:avLst/>
              </a:prstGeom>
              <a:blipFill>
                <a:blip r:embed="rId5" cstate="screen"/>
                <a:srcRect/>
                <a:stretch>
                  <a:fillRect/>
                </a:stretch>
              </a:blip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17" name="îSliḑé"/>
              <p:cNvSpPr/>
              <p:nvPr/>
            </p:nvSpPr>
            <p:spPr>
              <a:xfrm>
                <a:off x="660400" y="5627273"/>
                <a:ext cx="3600000" cy="1230725"/>
              </a:xfrm>
              <a:prstGeom prst="rect">
                <a:avLst/>
              </a:prstGeom>
              <a:solidFill>
                <a:schemeClr val="accent6">
                  <a:lumMod val="50000"/>
                  <a:alpha val="70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19" name="íšļïḓê"/>
              <p:cNvSpPr txBox="1"/>
              <p:nvPr/>
            </p:nvSpPr>
            <p:spPr>
              <a:xfrm>
                <a:off x="570418" y="5361945"/>
                <a:ext cx="1053660" cy="16529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9600" dirty="0">
                    <a:solidFill>
                      <a:schemeClr val="bg1">
                        <a:alpha val="40000"/>
                      </a:schemeClr>
                    </a:solidFill>
                  </a:rPr>
                  <a:t>2</a:t>
                </a:r>
                <a:endParaRPr lang="zh-CN" altLang="en-US" sz="9600" dirty="0">
                  <a:solidFill>
                    <a:schemeClr val="bg1">
                      <a:alpha val="40000"/>
                    </a:schemeClr>
                  </a:solidFill>
                </a:endParaRPr>
              </a:p>
            </p:txBody>
          </p:sp>
        </p:grpSp>
        <p:grpSp>
          <p:nvGrpSpPr>
            <p:cNvPr id="7" name="î$ľíḋe"/>
            <p:cNvGrpSpPr/>
            <p:nvPr/>
          </p:nvGrpSpPr>
          <p:grpSpPr>
            <a:xfrm>
              <a:off x="7806750" y="2403430"/>
              <a:ext cx="3712150" cy="4454570"/>
              <a:chOff x="548250" y="2403430"/>
              <a:chExt cx="3712150" cy="4454570"/>
            </a:xfrm>
          </p:grpSpPr>
          <p:sp>
            <p:nvSpPr>
              <p:cNvPr id="8" name="iṥļïde"/>
              <p:cNvSpPr/>
              <p:nvPr/>
            </p:nvSpPr>
            <p:spPr>
              <a:xfrm>
                <a:off x="660400" y="2645546"/>
                <a:ext cx="3600000" cy="4212454"/>
              </a:xfrm>
              <a:prstGeom prst="rect">
                <a:avLst/>
              </a:prstGeom>
              <a:blipFill>
                <a:blip r:embed="rId6" cstate="screen"/>
                <a:srcRect/>
                <a:stretch>
                  <a:fillRect/>
                </a:stretch>
              </a:blip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9" name="iṥḻîḓê"/>
              <p:cNvSpPr/>
              <p:nvPr/>
            </p:nvSpPr>
            <p:spPr>
              <a:xfrm>
                <a:off x="660400" y="2645546"/>
                <a:ext cx="3600000" cy="1231976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11" name="ïşlidé"/>
              <p:cNvSpPr txBox="1"/>
              <p:nvPr/>
            </p:nvSpPr>
            <p:spPr>
              <a:xfrm>
                <a:off x="548250" y="2403430"/>
                <a:ext cx="1053660" cy="16529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9600" dirty="0">
                    <a:solidFill>
                      <a:schemeClr val="bg1">
                        <a:alpha val="40000"/>
                      </a:schemeClr>
                    </a:solidFill>
                  </a:rPr>
                  <a:t>3</a:t>
                </a:r>
                <a:endParaRPr lang="zh-CN" altLang="en-US" sz="9600" dirty="0">
                  <a:solidFill>
                    <a:schemeClr val="bg1">
                      <a:alpha val="40000"/>
                    </a:schemeClr>
                  </a:solidFill>
                </a:endParaRPr>
              </a:p>
            </p:txBody>
          </p:sp>
        </p:grpSp>
      </p:grpSp>
      <p:sp>
        <p:nvSpPr>
          <p:cNvPr id="35" name="object 17"/>
          <p:cNvSpPr txBox="1"/>
          <p:nvPr/>
        </p:nvSpPr>
        <p:spPr>
          <a:xfrm>
            <a:off x="660400" y="490185"/>
            <a:ext cx="3934977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核心能力</a:t>
            </a:r>
            <a:r>
              <a:rPr 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400" spc="169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自动模具生产线</a:t>
            </a:r>
            <a:r>
              <a:rPr lang="zh-CN" altLang="en-US" sz="2400" spc="-436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4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70089" y="883868"/>
            <a:ext cx="1889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55">
              <a:spcBef>
                <a:spcPts val="470"/>
              </a:spcBef>
            </a:pPr>
            <a:r>
              <a:rPr lang="zh-CN" altLang="en-US" sz="1400" spc="173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自行设计</a:t>
            </a:r>
            <a:r>
              <a:rPr lang="en-US" altLang="zh-CN" sz="1400" spc="173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400" spc="173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专利拥有</a:t>
            </a:r>
            <a:r>
              <a:rPr lang="zh-CN" altLang="en-US" sz="1400" spc="-280" dirty="0">
                <a:solidFill>
                  <a:srgbClr val="40404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14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object 10"/>
          <p:cNvSpPr txBox="1"/>
          <p:nvPr/>
        </p:nvSpPr>
        <p:spPr>
          <a:xfrm>
            <a:off x="1374906" y="1927123"/>
            <a:ext cx="2988372" cy="876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sz="1400" b="1" spc="-3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自动补偿系统，理论设计“0”误差</a:t>
            </a:r>
            <a:endParaRPr lang="en-US" sz="1400" spc="-3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spc="-3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实际机台及刀具加工控制在±0.01以内</a:t>
            </a:r>
            <a:endParaRPr lang="en-US" sz="1200" spc="-3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 err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生产数据标准、数字化，减少依赖个人经验</a:t>
            </a:r>
            <a:endParaRPr sz="12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object 11"/>
          <p:cNvSpPr txBox="1"/>
          <p:nvPr/>
        </p:nvSpPr>
        <p:spPr>
          <a:xfrm>
            <a:off x="5212580" y="4993180"/>
            <a:ext cx="2656893" cy="748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1400" b="1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减少人为误差，提高工作效率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1120" marR="5715" indent="-60960">
              <a:lnSpc>
                <a:spcPct val="150000"/>
              </a:lnSpc>
              <a:spcBef>
                <a:spcPts val="105"/>
              </a:spcBef>
            </a:pPr>
            <a:r>
              <a:rPr sz="1100" spc="-3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提高机台稼动率设备效率,可挖掘约20%</a:t>
            </a:r>
            <a:endParaRPr lang="en-US" sz="1100" spc="-3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1120" marR="5715" indent="-60960">
              <a:lnSpc>
                <a:spcPct val="150000"/>
              </a:lnSpc>
              <a:spcBef>
                <a:spcPts val="105"/>
              </a:spcBef>
            </a:pPr>
            <a:r>
              <a:rPr sz="1100" spc="-3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平均每天可生产出1套1*2的模具模芯</a:t>
            </a:r>
            <a:endParaRPr sz="11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object 13"/>
          <p:cNvSpPr txBox="1"/>
          <p:nvPr/>
        </p:nvSpPr>
        <p:spPr>
          <a:xfrm>
            <a:off x="8751841" y="1934930"/>
            <a:ext cx="2642086" cy="876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降低实际操作的人力成本</a:t>
            </a:r>
            <a:endParaRPr lang="zh-CN" altLang="en-US" sz="1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以上5台机床只需5人看守 ( </a:t>
            </a:r>
            <a:r>
              <a:rPr sz="1200" dirty="0" err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白夜班</a:t>
            </a:r>
            <a:r>
              <a:rPr sz="1200" spc="-7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12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endParaRPr lang="en-US" sz="12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200" spc="-3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传统作业一般需要10人，人数减少50%</a:t>
            </a:r>
            <a:endParaRPr sz="12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0202" y="1744290"/>
            <a:ext cx="4130116" cy="1517872"/>
          </a:xfrm>
          <a:custGeom>
            <a:avLst/>
            <a:gdLst/>
            <a:ahLst/>
            <a:cxnLst/>
            <a:rect l="l" t="t" r="r" b="b"/>
            <a:pathLst>
              <a:path w="6163309" h="2958465">
                <a:moveTo>
                  <a:pt x="0" y="2958083"/>
                </a:moveTo>
                <a:lnTo>
                  <a:pt x="6163056" y="2958083"/>
                </a:lnTo>
                <a:lnTo>
                  <a:pt x="6163056" y="0"/>
                </a:lnTo>
                <a:lnTo>
                  <a:pt x="0" y="0"/>
                </a:lnTo>
                <a:lnTo>
                  <a:pt x="0" y="2958083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661342" y="4304209"/>
            <a:ext cx="3620231" cy="1659155"/>
          </a:xfrm>
          <a:custGeom>
            <a:avLst/>
            <a:gdLst/>
            <a:ahLst/>
            <a:cxnLst/>
            <a:rect l="l" t="t" r="r" b="b"/>
            <a:pathLst>
              <a:path w="4863465" h="3706495">
                <a:moveTo>
                  <a:pt x="0" y="3706367"/>
                </a:moveTo>
                <a:lnTo>
                  <a:pt x="4863084" y="3706367"/>
                </a:lnTo>
                <a:lnTo>
                  <a:pt x="4863084" y="0"/>
                </a:lnTo>
                <a:lnTo>
                  <a:pt x="0" y="0"/>
                </a:lnTo>
                <a:lnTo>
                  <a:pt x="0" y="37063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8488945" y="1749286"/>
            <a:ext cx="3044243" cy="4213994"/>
          </a:xfrm>
          <a:custGeom>
            <a:avLst/>
            <a:gdLst/>
            <a:ahLst/>
            <a:cxnLst/>
            <a:rect l="l" t="t" r="r" b="b"/>
            <a:pathLst>
              <a:path w="5565775" h="7396480">
                <a:moveTo>
                  <a:pt x="0" y="7395972"/>
                </a:moveTo>
                <a:lnTo>
                  <a:pt x="5565648" y="7395972"/>
                </a:lnTo>
                <a:lnTo>
                  <a:pt x="5565648" y="0"/>
                </a:lnTo>
                <a:lnTo>
                  <a:pt x="0" y="0"/>
                </a:lnTo>
                <a:lnTo>
                  <a:pt x="0" y="7395972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5000">
                <a:schemeClr val="accent3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6" name="object 6"/>
          <p:cNvSpPr/>
          <p:nvPr/>
        </p:nvSpPr>
        <p:spPr>
          <a:xfrm>
            <a:off x="9901560" y="4012965"/>
            <a:ext cx="1605305" cy="1947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3998853" y="4729431"/>
            <a:ext cx="123114" cy="224651"/>
          </a:xfrm>
          <a:custGeom>
            <a:avLst/>
            <a:gdLst/>
            <a:ahLst/>
            <a:cxnLst/>
            <a:rect l="l" t="t" r="r" b="b"/>
            <a:pathLst>
              <a:path w="184785" h="337184">
                <a:moveTo>
                  <a:pt x="0" y="0"/>
                </a:moveTo>
                <a:lnTo>
                  <a:pt x="18414" y="0"/>
                </a:lnTo>
                <a:lnTo>
                  <a:pt x="184403" y="168401"/>
                </a:lnTo>
                <a:lnTo>
                  <a:pt x="18414" y="336803"/>
                </a:lnTo>
                <a:lnTo>
                  <a:pt x="0" y="336803"/>
                </a:lnTo>
                <a:lnTo>
                  <a:pt x="165988" y="16840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4567238" y="2081314"/>
            <a:ext cx="123114" cy="223382"/>
          </a:xfrm>
          <a:custGeom>
            <a:avLst/>
            <a:gdLst/>
            <a:ahLst/>
            <a:cxnLst/>
            <a:rect l="l" t="t" r="r" b="b"/>
            <a:pathLst>
              <a:path w="184785" h="335279">
                <a:moveTo>
                  <a:pt x="184404" y="0"/>
                </a:moveTo>
                <a:lnTo>
                  <a:pt x="165988" y="0"/>
                </a:lnTo>
                <a:lnTo>
                  <a:pt x="0" y="167639"/>
                </a:lnTo>
                <a:lnTo>
                  <a:pt x="165988" y="335279"/>
                </a:lnTo>
                <a:lnTo>
                  <a:pt x="184404" y="335279"/>
                </a:lnTo>
                <a:lnTo>
                  <a:pt x="18414" y="167639"/>
                </a:lnTo>
                <a:lnTo>
                  <a:pt x="184404" y="0"/>
                </a:lnTo>
                <a:close/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598937" y="4684785"/>
            <a:ext cx="3240310" cy="894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8230" algn="r">
              <a:spcBef>
                <a:spcPts val="1135"/>
              </a:spcBef>
            </a:pPr>
            <a:r>
              <a:rPr sz="1600" b="1" dirty="0" err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全自动放取钢片机器人</a:t>
            </a:r>
            <a:endParaRPr sz="1600" b="1" dirty="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091690" algn="r">
              <a:spcBef>
                <a:spcPts val="865"/>
              </a:spcBef>
            </a:pPr>
            <a:r>
              <a:rPr sz="14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多轴运动工作</a:t>
            </a:r>
          </a:p>
          <a:p>
            <a:pPr marL="2091690" algn="r">
              <a:spcBef>
                <a:spcPts val="800"/>
              </a:spcBef>
            </a:pPr>
            <a:r>
              <a:rPr sz="1400" dirty="0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双注塑机工作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559719" y="1744290"/>
            <a:ext cx="3863509" cy="1644085"/>
          </a:xfrm>
          <a:prstGeom prst="rect">
            <a:avLst/>
          </a:prstGeom>
        </p:spPr>
        <p:txBody>
          <a:bodyPr vert="horz" wrap="square" lIns="0" tIns="235" rIns="0" bIns="0" rtlCol="0">
            <a:spAutoFit/>
          </a:bodyPr>
          <a:lstStyle/>
          <a:p>
            <a:pPr>
              <a:spcBef>
                <a:spcPts val="0"/>
              </a:spcBef>
            </a:pPr>
            <a:endParaRPr sz="1965" dirty="0">
              <a:latin typeface="Times New Roman" panose="02020603050405020304"/>
              <a:cs typeface="Times New Roman" panose="02020603050405020304"/>
            </a:endParaRPr>
          </a:p>
          <a:p>
            <a:pPr marL="200660" algn="just"/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注塑自动化</a:t>
            </a:r>
          </a:p>
          <a:p>
            <a:pPr marL="200660" marR="1437005" algn="just">
              <a:lnSpc>
                <a:spcPct val="148000"/>
              </a:lnSpc>
              <a:spcBef>
                <a:spcPts val="180"/>
              </a:spcBef>
            </a:pP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注塑机器</a:t>
            </a:r>
            <a:r>
              <a:rPr sz="1400" spc="-7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r>
              <a:rPr sz="1400" spc="-3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80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台使用中  </a:t>
            </a:r>
            <a:endParaRPr lang="en-US" sz="14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00660" marR="1437005" algn="just">
              <a:lnSpc>
                <a:spcPct val="148000"/>
              </a:lnSpc>
              <a:spcBef>
                <a:spcPts val="180"/>
              </a:spcBef>
            </a:pPr>
            <a:r>
              <a:rPr sz="1400" dirty="0" err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冲切夹治具，自主设计研发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sz="14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00660" marR="1437005" algn="just">
              <a:lnSpc>
                <a:spcPct val="148000"/>
              </a:lnSpc>
              <a:spcBef>
                <a:spcPts val="180"/>
              </a:spcBef>
            </a:pPr>
            <a:r>
              <a:rPr sz="1400" spc="3" dirty="0" err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其他辅助自动化设备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0400" y="490185"/>
            <a:ext cx="4950978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核心能力</a:t>
            </a:r>
            <a:r>
              <a:rPr lang="en-US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4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机器人自动注塑生产线 </a:t>
            </a:r>
          </a:p>
        </p:txBody>
      </p:sp>
      <p:sp>
        <p:nvSpPr>
          <p:cNvPr id="5" name="矩形 4"/>
          <p:cNvSpPr/>
          <p:nvPr/>
        </p:nvSpPr>
        <p:spPr>
          <a:xfrm>
            <a:off x="660400" y="1744290"/>
            <a:ext cx="3621173" cy="2559920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20200" y="3262162"/>
            <a:ext cx="4130116" cy="2701118"/>
          </a:xfrm>
          <a:prstGeom prst="rect">
            <a:avLst/>
          </a:prstGeom>
          <a:blipFill>
            <a:blip r:embed="rId5" cstate="screen"/>
            <a:srcRect/>
            <a:stretch>
              <a:fillRect/>
            </a:stretch>
          </a:blip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04982" y="1916254"/>
            <a:ext cx="2358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半自动放取钢片机械手  </a:t>
            </a:r>
            <a:endParaRPr lang="en-US" altLang="zh-CN" sz="16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单轴运动工作  </a:t>
            </a:r>
            <a:endParaRPr lang="en-US" altLang="zh-CN" sz="1400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单注塑机工作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9" y="-3084"/>
            <a:ext cx="1220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ject 23"/>
          <p:cNvSpPr txBox="1"/>
          <p:nvPr/>
        </p:nvSpPr>
        <p:spPr>
          <a:xfrm>
            <a:off x="660401" y="488379"/>
            <a:ext cx="1404230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spc="-3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华誉</a:t>
            </a:r>
            <a:r>
              <a:rPr lang="zh-CN" altLang="en-US" sz="2500" b="1" spc="-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概览</a:t>
            </a:r>
            <a:endParaRPr sz="25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4691270"/>
            <a:ext cx="12207931" cy="217824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1">
                  <a:alpha val="65000"/>
                </a:schemeClr>
              </a:gs>
            </a:gsLst>
            <a:lin ang="2700000" scaled="0"/>
            <a:tileRect/>
          </a:gra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94549" y="4862540"/>
            <a:ext cx="10402902" cy="1583190"/>
            <a:chOff x="964345" y="4862540"/>
            <a:chExt cx="10402902" cy="1583190"/>
          </a:xfrm>
        </p:grpSpPr>
        <p:sp>
          <p:nvSpPr>
            <p:cNvPr id="18" name="文本框 10"/>
            <p:cNvSpPr txBox="1"/>
            <p:nvPr/>
          </p:nvSpPr>
          <p:spPr>
            <a:xfrm>
              <a:off x="964345" y="4862540"/>
              <a:ext cx="2582335" cy="1029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专业结构件制造商</a:t>
              </a: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专业消费类电子产品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智能电子产品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智能家电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穿戴设备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1"/>
            <p:cNvSpPr txBox="1"/>
            <p:nvPr/>
          </p:nvSpPr>
          <p:spPr>
            <a:xfrm>
              <a:off x="4828514" y="4862540"/>
              <a:ext cx="2342279" cy="1338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员工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自建新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园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面积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210,000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平方米，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2021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月开始投入使用，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栋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生产厂房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栋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宿舍活动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楼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2"/>
            <p:cNvSpPr txBox="1"/>
            <p:nvPr/>
          </p:nvSpPr>
          <p:spPr>
            <a:xfrm>
              <a:off x="8452628" y="4862540"/>
              <a:ext cx="2914619" cy="1583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一站式制造能力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产品设计、精密模具设计、模具制造，塑胶成型、五金冲压、喷涂、真空镀膜、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IML/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IMD/IMT/ IMC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CNC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加工、片材成型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镀膜结构件自动化组装等</a:t>
              </a:r>
            </a:p>
          </p:txBody>
        </p:sp>
        <p:sp>
          <p:nvSpPr>
            <p:cNvPr id="12" name="robotic-arm-_17969"/>
            <p:cNvSpPr>
              <a:spLocks noChangeAspect="1"/>
            </p:cNvSpPr>
            <p:nvPr/>
          </p:nvSpPr>
          <p:spPr>
            <a:xfrm>
              <a:off x="8557966" y="4955017"/>
              <a:ext cx="328735" cy="336125"/>
            </a:xfrm>
            <a:custGeom>
              <a:avLst/>
              <a:gdLst>
                <a:gd name="connsiteX0" fmla="*/ 213146 w 589931"/>
                <a:gd name="connsiteY0" fmla="*/ 526615 h 603193"/>
                <a:gd name="connsiteX1" fmla="*/ 213146 w 589931"/>
                <a:gd name="connsiteY1" fmla="*/ 585675 h 603193"/>
                <a:gd name="connsiteX2" fmla="*/ 400206 w 589931"/>
                <a:gd name="connsiteY2" fmla="*/ 585675 h 603193"/>
                <a:gd name="connsiteX3" fmla="*/ 400206 w 589931"/>
                <a:gd name="connsiteY3" fmla="*/ 526615 h 603193"/>
                <a:gd name="connsiteX4" fmla="*/ 175558 w 589931"/>
                <a:gd name="connsiteY4" fmla="*/ 332292 h 603193"/>
                <a:gd name="connsiteX5" fmla="*/ 352470 w 589931"/>
                <a:gd name="connsiteY5" fmla="*/ 509097 h 603193"/>
                <a:gd name="connsiteX6" fmla="*/ 417747 w 589931"/>
                <a:gd name="connsiteY6" fmla="*/ 509097 h 603193"/>
                <a:gd name="connsiteX7" fmla="*/ 417747 w 589931"/>
                <a:gd name="connsiteY7" fmla="*/ 603193 h 603193"/>
                <a:gd name="connsiteX8" fmla="*/ 195605 w 589931"/>
                <a:gd name="connsiteY8" fmla="*/ 603193 h 603193"/>
                <a:gd name="connsiteX9" fmla="*/ 195605 w 589931"/>
                <a:gd name="connsiteY9" fmla="*/ 509097 h 603193"/>
                <a:gd name="connsiteX10" fmla="*/ 204250 w 589931"/>
                <a:gd name="connsiteY10" fmla="*/ 509097 h 603193"/>
                <a:gd name="connsiteX11" fmla="*/ 100132 w 589931"/>
                <a:gd name="connsiteY11" fmla="*/ 405116 h 603193"/>
                <a:gd name="connsiteX12" fmla="*/ 149748 w 589931"/>
                <a:gd name="connsiteY12" fmla="*/ 378589 h 603193"/>
                <a:gd name="connsiteX13" fmla="*/ 175558 w 589931"/>
                <a:gd name="connsiteY13" fmla="*/ 332292 h 603193"/>
                <a:gd name="connsiteX14" fmla="*/ 85031 w 589931"/>
                <a:gd name="connsiteY14" fmla="*/ 272382 h 603193"/>
                <a:gd name="connsiteX15" fmla="*/ 118832 w 589931"/>
                <a:gd name="connsiteY15" fmla="*/ 306042 h 603193"/>
                <a:gd name="connsiteX16" fmla="*/ 85031 w 589931"/>
                <a:gd name="connsiteY16" fmla="*/ 339702 h 603193"/>
                <a:gd name="connsiteX17" fmla="*/ 51230 w 589931"/>
                <a:gd name="connsiteY17" fmla="*/ 306042 h 603193"/>
                <a:gd name="connsiteX18" fmla="*/ 85031 w 589931"/>
                <a:gd name="connsiteY18" fmla="*/ 272382 h 603193"/>
                <a:gd name="connsiteX19" fmla="*/ 85102 w 589931"/>
                <a:gd name="connsiteY19" fmla="*/ 242228 h 603193"/>
                <a:gd name="connsiteX20" fmla="*/ 21181 w 589931"/>
                <a:gd name="connsiteY20" fmla="*/ 306042 h 603193"/>
                <a:gd name="connsiteX21" fmla="*/ 85102 w 589931"/>
                <a:gd name="connsiteY21" fmla="*/ 369731 h 603193"/>
                <a:gd name="connsiteX22" fmla="*/ 148897 w 589931"/>
                <a:gd name="connsiteY22" fmla="*/ 306042 h 603193"/>
                <a:gd name="connsiteX23" fmla="*/ 85102 w 589931"/>
                <a:gd name="connsiteY23" fmla="*/ 242228 h 603193"/>
                <a:gd name="connsiteX24" fmla="*/ 85102 w 589931"/>
                <a:gd name="connsiteY24" fmla="*/ 221081 h 603193"/>
                <a:gd name="connsiteX25" fmla="*/ 169703 w 589931"/>
                <a:gd name="connsiteY25" fmla="*/ 297408 h 603193"/>
                <a:gd name="connsiteX26" fmla="*/ 170204 w 589931"/>
                <a:gd name="connsiteY26" fmla="*/ 306042 h 603193"/>
                <a:gd name="connsiteX27" fmla="*/ 85102 w 589931"/>
                <a:gd name="connsiteY27" fmla="*/ 391002 h 603193"/>
                <a:gd name="connsiteX28" fmla="*/ 0 w 589931"/>
                <a:gd name="connsiteY28" fmla="*/ 306042 h 603193"/>
                <a:gd name="connsiteX29" fmla="*/ 85102 w 589931"/>
                <a:gd name="connsiteY29" fmla="*/ 221081 h 603193"/>
                <a:gd name="connsiteX30" fmla="*/ 412008 w 589931"/>
                <a:gd name="connsiteY30" fmla="*/ 0 h 603193"/>
                <a:gd name="connsiteX31" fmla="*/ 546850 w 589931"/>
                <a:gd name="connsiteY31" fmla="*/ 8384 h 603193"/>
                <a:gd name="connsiteX32" fmla="*/ 553743 w 589931"/>
                <a:gd name="connsiteY32" fmla="*/ 11762 h 603193"/>
                <a:gd name="connsiteX33" fmla="*/ 556249 w 589931"/>
                <a:gd name="connsiteY33" fmla="*/ 19020 h 603193"/>
                <a:gd name="connsiteX34" fmla="*/ 550986 w 589931"/>
                <a:gd name="connsiteY34" fmla="*/ 27278 h 603193"/>
                <a:gd name="connsiteX35" fmla="*/ 546349 w 589931"/>
                <a:gd name="connsiteY35" fmla="*/ 28404 h 603193"/>
                <a:gd name="connsiteX36" fmla="*/ 545472 w 589931"/>
                <a:gd name="connsiteY36" fmla="*/ 28404 h 603193"/>
                <a:gd name="connsiteX37" fmla="*/ 418525 w 589931"/>
                <a:gd name="connsiteY37" fmla="*/ 20396 h 603193"/>
                <a:gd name="connsiteX38" fmla="*/ 395216 w 589931"/>
                <a:gd name="connsiteY38" fmla="*/ 79582 h 603193"/>
                <a:gd name="connsiteX39" fmla="*/ 439578 w 589931"/>
                <a:gd name="connsiteY39" fmla="*/ 159914 h 603193"/>
                <a:gd name="connsiteX40" fmla="*/ 509004 w 589931"/>
                <a:gd name="connsiteY40" fmla="*/ 173678 h 603193"/>
                <a:gd name="connsiteX41" fmla="*/ 571162 w 589931"/>
                <a:gd name="connsiteY41" fmla="*/ 62815 h 603193"/>
                <a:gd name="connsiteX42" fmla="*/ 574922 w 589931"/>
                <a:gd name="connsiteY42" fmla="*/ 58936 h 603193"/>
                <a:gd name="connsiteX43" fmla="*/ 584822 w 589931"/>
                <a:gd name="connsiteY43" fmla="*/ 58936 h 603193"/>
                <a:gd name="connsiteX44" fmla="*/ 588707 w 589931"/>
                <a:gd name="connsiteY44" fmla="*/ 72575 h 603193"/>
                <a:gd name="connsiteX45" fmla="*/ 522915 w 589931"/>
                <a:gd name="connsiteY45" fmla="*/ 189820 h 603193"/>
                <a:gd name="connsiteX46" fmla="*/ 514268 w 589931"/>
                <a:gd name="connsiteY46" fmla="*/ 194950 h 603193"/>
                <a:gd name="connsiteX47" fmla="*/ 512263 w 589931"/>
                <a:gd name="connsiteY47" fmla="*/ 194825 h 603193"/>
                <a:gd name="connsiteX48" fmla="*/ 453739 w 589931"/>
                <a:gd name="connsiteY48" fmla="*/ 183063 h 603193"/>
                <a:gd name="connsiteX49" fmla="*/ 455869 w 589931"/>
                <a:gd name="connsiteY49" fmla="*/ 185690 h 603193"/>
                <a:gd name="connsiteX50" fmla="*/ 445593 w 589931"/>
                <a:gd name="connsiteY50" fmla="*/ 189820 h 603193"/>
                <a:gd name="connsiteX51" fmla="*/ 405617 w 589931"/>
                <a:gd name="connsiteY51" fmla="*/ 210966 h 603193"/>
                <a:gd name="connsiteX52" fmla="*/ 395717 w 589931"/>
                <a:gd name="connsiteY52" fmla="*/ 192322 h 603193"/>
                <a:gd name="connsiteX53" fmla="*/ 180295 w 589931"/>
                <a:gd name="connsiteY53" fmla="*/ 308441 h 603193"/>
                <a:gd name="connsiteX54" fmla="*/ 167763 w 589931"/>
                <a:gd name="connsiteY54" fmla="*/ 253260 h 603193"/>
                <a:gd name="connsiteX55" fmla="*/ 128288 w 589931"/>
                <a:gd name="connsiteY55" fmla="*/ 214970 h 603193"/>
                <a:gd name="connsiteX56" fmla="*/ 346718 w 589931"/>
                <a:gd name="connsiteY56" fmla="*/ 99727 h 603193"/>
                <a:gd name="connsiteX57" fmla="*/ 336817 w 589931"/>
                <a:gd name="connsiteY57" fmla="*/ 80958 h 603193"/>
                <a:gd name="connsiteX58" fmla="*/ 382684 w 589931"/>
                <a:gd name="connsiteY58" fmla="*/ 56808 h 603193"/>
                <a:gd name="connsiteX59" fmla="*/ 402609 w 589931"/>
                <a:gd name="connsiteY59" fmla="*/ 6257 h 603193"/>
                <a:gd name="connsiteX60" fmla="*/ 412008 w 589931"/>
                <a:gd name="connsiteY60" fmla="*/ 0 h 60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89931" h="603193">
                  <a:moveTo>
                    <a:pt x="213146" y="526615"/>
                  </a:moveTo>
                  <a:lnTo>
                    <a:pt x="213146" y="585675"/>
                  </a:lnTo>
                  <a:lnTo>
                    <a:pt x="400206" y="585675"/>
                  </a:lnTo>
                  <a:lnTo>
                    <a:pt x="400206" y="526615"/>
                  </a:lnTo>
                  <a:close/>
                  <a:moveTo>
                    <a:pt x="175558" y="332292"/>
                  </a:moveTo>
                  <a:lnTo>
                    <a:pt x="352470" y="509097"/>
                  </a:lnTo>
                  <a:lnTo>
                    <a:pt x="417747" y="509097"/>
                  </a:lnTo>
                  <a:lnTo>
                    <a:pt x="417747" y="603193"/>
                  </a:lnTo>
                  <a:lnTo>
                    <a:pt x="195605" y="603193"/>
                  </a:lnTo>
                  <a:lnTo>
                    <a:pt x="195605" y="509097"/>
                  </a:lnTo>
                  <a:lnTo>
                    <a:pt x="204250" y="509097"/>
                  </a:lnTo>
                  <a:lnTo>
                    <a:pt x="100132" y="405116"/>
                  </a:lnTo>
                  <a:cubicBezTo>
                    <a:pt x="100132" y="405116"/>
                    <a:pt x="124438" y="403865"/>
                    <a:pt x="149748" y="378589"/>
                  </a:cubicBezTo>
                  <a:cubicBezTo>
                    <a:pt x="175057" y="353439"/>
                    <a:pt x="175558" y="332292"/>
                    <a:pt x="175558" y="332292"/>
                  </a:cubicBezTo>
                  <a:close/>
                  <a:moveTo>
                    <a:pt x="85031" y="272382"/>
                  </a:moveTo>
                  <a:cubicBezTo>
                    <a:pt x="103699" y="272382"/>
                    <a:pt x="118832" y="287452"/>
                    <a:pt x="118832" y="306042"/>
                  </a:cubicBezTo>
                  <a:cubicBezTo>
                    <a:pt x="118832" y="324632"/>
                    <a:pt x="103699" y="339702"/>
                    <a:pt x="85031" y="339702"/>
                  </a:cubicBezTo>
                  <a:cubicBezTo>
                    <a:pt x="66363" y="339702"/>
                    <a:pt x="51230" y="324632"/>
                    <a:pt x="51230" y="306042"/>
                  </a:cubicBezTo>
                  <a:cubicBezTo>
                    <a:pt x="51230" y="287452"/>
                    <a:pt x="66363" y="272382"/>
                    <a:pt x="85031" y="272382"/>
                  </a:cubicBezTo>
                  <a:close/>
                  <a:moveTo>
                    <a:pt x="85102" y="242228"/>
                  </a:moveTo>
                  <a:cubicBezTo>
                    <a:pt x="49883" y="242228"/>
                    <a:pt x="21181" y="270881"/>
                    <a:pt x="21181" y="306042"/>
                  </a:cubicBezTo>
                  <a:cubicBezTo>
                    <a:pt x="21181" y="341202"/>
                    <a:pt x="49883" y="369731"/>
                    <a:pt x="85102" y="369731"/>
                  </a:cubicBezTo>
                  <a:cubicBezTo>
                    <a:pt x="120321" y="369731"/>
                    <a:pt x="148897" y="341202"/>
                    <a:pt x="148897" y="306042"/>
                  </a:cubicBezTo>
                  <a:cubicBezTo>
                    <a:pt x="148897" y="270881"/>
                    <a:pt x="120321" y="242228"/>
                    <a:pt x="85102" y="242228"/>
                  </a:cubicBezTo>
                  <a:close/>
                  <a:moveTo>
                    <a:pt x="85102" y="221081"/>
                  </a:moveTo>
                  <a:cubicBezTo>
                    <a:pt x="128969" y="221081"/>
                    <a:pt x="165316" y="253864"/>
                    <a:pt x="169703" y="297408"/>
                  </a:cubicBezTo>
                  <a:cubicBezTo>
                    <a:pt x="170079" y="300286"/>
                    <a:pt x="170204" y="303164"/>
                    <a:pt x="170204" y="306042"/>
                  </a:cubicBezTo>
                  <a:cubicBezTo>
                    <a:pt x="170204" y="352839"/>
                    <a:pt x="131977" y="391002"/>
                    <a:pt x="85102" y="391002"/>
                  </a:cubicBezTo>
                  <a:cubicBezTo>
                    <a:pt x="38101" y="391002"/>
                    <a:pt x="0" y="352839"/>
                    <a:pt x="0" y="306042"/>
                  </a:cubicBezTo>
                  <a:cubicBezTo>
                    <a:pt x="0" y="259120"/>
                    <a:pt x="38101" y="221081"/>
                    <a:pt x="85102" y="221081"/>
                  </a:cubicBezTo>
                  <a:close/>
                  <a:moveTo>
                    <a:pt x="412008" y="0"/>
                  </a:moveTo>
                  <a:lnTo>
                    <a:pt x="546850" y="8384"/>
                  </a:lnTo>
                  <a:cubicBezTo>
                    <a:pt x="549482" y="8509"/>
                    <a:pt x="551988" y="9760"/>
                    <a:pt x="553743" y="11762"/>
                  </a:cubicBezTo>
                  <a:cubicBezTo>
                    <a:pt x="555497" y="13764"/>
                    <a:pt x="556375" y="16392"/>
                    <a:pt x="556249" y="19020"/>
                  </a:cubicBezTo>
                  <a:cubicBezTo>
                    <a:pt x="555999" y="22523"/>
                    <a:pt x="553993" y="25526"/>
                    <a:pt x="550986" y="27278"/>
                  </a:cubicBezTo>
                  <a:cubicBezTo>
                    <a:pt x="549482" y="28029"/>
                    <a:pt x="547853" y="28404"/>
                    <a:pt x="546349" y="28404"/>
                  </a:cubicBezTo>
                  <a:lnTo>
                    <a:pt x="545472" y="28404"/>
                  </a:lnTo>
                  <a:lnTo>
                    <a:pt x="418525" y="20396"/>
                  </a:lnTo>
                  <a:lnTo>
                    <a:pt x="395216" y="79582"/>
                  </a:lnTo>
                  <a:lnTo>
                    <a:pt x="439578" y="159914"/>
                  </a:lnTo>
                  <a:lnTo>
                    <a:pt x="509004" y="173678"/>
                  </a:lnTo>
                  <a:lnTo>
                    <a:pt x="571162" y="62815"/>
                  </a:lnTo>
                  <a:cubicBezTo>
                    <a:pt x="572039" y="61188"/>
                    <a:pt x="573292" y="59937"/>
                    <a:pt x="574922" y="58936"/>
                  </a:cubicBezTo>
                  <a:cubicBezTo>
                    <a:pt x="577929" y="57309"/>
                    <a:pt x="581814" y="57309"/>
                    <a:pt x="584822" y="58936"/>
                  </a:cubicBezTo>
                  <a:cubicBezTo>
                    <a:pt x="589584" y="61563"/>
                    <a:pt x="591338" y="67695"/>
                    <a:pt x="588707" y="72575"/>
                  </a:cubicBezTo>
                  <a:lnTo>
                    <a:pt x="522915" y="189820"/>
                  </a:lnTo>
                  <a:cubicBezTo>
                    <a:pt x="521285" y="193073"/>
                    <a:pt x="517902" y="194950"/>
                    <a:pt x="514268" y="194950"/>
                  </a:cubicBezTo>
                  <a:cubicBezTo>
                    <a:pt x="513641" y="194950"/>
                    <a:pt x="512889" y="194950"/>
                    <a:pt x="512263" y="194825"/>
                  </a:cubicBezTo>
                  <a:lnTo>
                    <a:pt x="453739" y="183063"/>
                  </a:lnTo>
                  <a:lnTo>
                    <a:pt x="455869" y="185690"/>
                  </a:lnTo>
                  <a:lnTo>
                    <a:pt x="445593" y="189820"/>
                  </a:lnTo>
                  <a:lnTo>
                    <a:pt x="405617" y="210966"/>
                  </a:lnTo>
                  <a:lnTo>
                    <a:pt x="395717" y="192322"/>
                  </a:lnTo>
                  <a:lnTo>
                    <a:pt x="180295" y="308441"/>
                  </a:lnTo>
                  <a:cubicBezTo>
                    <a:pt x="180295" y="308441"/>
                    <a:pt x="190697" y="290923"/>
                    <a:pt x="167763" y="253260"/>
                  </a:cubicBezTo>
                  <a:cubicBezTo>
                    <a:pt x="144830" y="215596"/>
                    <a:pt x="128288" y="214970"/>
                    <a:pt x="128288" y="214970"/>
                  </a:cubicBezTo>
                  <a:lnTo>
                    <a:pt x="346718" y="99727"/>
                  </a:lnTo>
                  <a:lnTo>
                    <a:pt x="336817" y="80958"/>
                  </a:lnTo>
                  <a:lnTo>
                    <a:pt x="382684" y="56808"/>
                  </a:lnTo>
                  <a:lnTo>
                    <a:pt x="402609" y="6257"/>
                  </a:lnTo>
                  <a:cubicBezTo>
                    <a:pt x="404113" y="2378"/>
                    <a:pt x="407622" y="0"/>
                    <a:pt x="4120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confont-10484-5114088"/>
            <p:cNvSpPr/>
            <p:nvPr/>
          </p:nvSpPr>
          <p:spPr>
            <a:xfrm>
              <a:off x="4930348" y="4999511"/>
              <a:ext cx="309511" cy="264100"/>
            </a:xfrm>
            <a:custGeom>
              <a:avLst/>
              <a:gdLst>
                <a:gd name="T0" fmla="*/ 6606 w 10948"/>
                <a:gd name="T1" fmla="*/ 1706 h 9340"/>
                <a:gd name="T2" fmla="*/ 7532 w 10948"/>
                <a:gd name="T3" fmla="*/ 3184 h 9340"/>
                <a:gd name="T4" fmla="*/ 9406 w 10948"/>
                <a:gd name="T5" fmla="*/ 2791 h 9340"/>
                <a:gd name="T6" fmla="*/ 9561 w 10948"/>
                <a:gd name="T7" fmla="*/ 883 h 9340"/>
                <a:gd name="T8" fmla="*/ 7777 w 10948"/>
                <a:gd name="T9" fmla="*/ 191 h 9340"/>
                <a:gd name="T10" fmla="*/ 6606 w 10948"/>
                <a:gd name="T11" fmla="*/ 1706 h 9340"/>
                <a:gd name="T12" fmla="*/ 5554 w 10948"/>
                <a:gd name="T13" fmla="*/ 4994 h 9340"/>
                <a:gd name="T14" fmla="*/ 7032 w 10948"/>
                <a:gd name="T15" fmla="*/ 4006 h 9340"/>
                <a:gd name="T16" fmla="*/ 6685 w 10948"/>
                <a:gd name="T17" fmla="*/ 2263 h 9340"/>
                <a:gd name="T18" fmla="*/ 4942 w 10948"/>
                <a:gd name="T19" fmla="*/ 1916 h 9340"/>
                <a:gd name="T20" fmla="*/ 3954 w 10948"/>
                <a:gd name="T21" fmla="*/ 3394 h 9340"/>
                <a:gd name="T22" fmla="*/ 5554 w 10948"/>
                <a:gd name="T23" fmla="*/ 4994 h 9340"/>
                <a:gd name="T24" fmla="*/ 6236 w 10948"/>
                <a:gd name="T25" fmla="*/ 5104 h 9340"/>
                <a:gd name="T26" fmla="*/ 4874 w 10948"/>
                <a:gd name="T27" fmla="*/ 5104 h 9340"/>
                <a:gd name="T28" fmla="*/ 2818 w 10948"/>
                <a:gd name="T29" fmla="*/ 7160 h 9340"/>
                <a:gd name="T30" fmla="*/ 2818 w 10948"/>
                <a:gd name="T31" fmla="*/ 8852 h 9340"/>
                <a:gd name="T32" fmla="*/ 2932 w 10948"/>
                <a:gd name="T33" fmla="*/ 8888 h 9340"/>
                <a:gd name="T34" fmla="*/ 5732 w 10948"/>
                <a:gd name="T35" fmla="*/ 9340 h 9340"/>
                <a:gd name="T36" fmla="*/ 8174 w 10948"/>
                <a:gd name="T37" fmla="*/ 8882 h 9340"/>
                <a:gd name="T38" fmla="*/ 8280 w 10948"/>
                <a:gd name="T39" fmla="*/ 8826 h 9340"/>
                <a:gd name="T40" fmla="*/ 8292 w 10948"/>
                <a:gd name="T41" fmla="*/ 8826 h 9340"/>
                <a:gd name="T42" fmla="*/ 8292 w 10948"/>
                <a:gd name="T43" fmla="*/ 7160 h 9340"/>
                <a:gd name="T44" fmla="*/ 6236 w 10948"/>
                <a:gd name="T45" fmla="*/ 5104 h 9340"/>
                <a:gd name="T46" fmla="*/ 8892 w 10948"/>
                <a:gd name="T47" fmla="*/ 3446 h 9340"/>
                <a:gd name="T48" fmla="*/ 7540 w 10948"/>
                <a:gd name="T49" fmla="*/ 3446 h 9340"/>
                <a:gd name="T50" fmla="*/ 6940 w 10948"/>
                <a:gd name="T51" fmla="*/ 4824 h 9340"/>
                <a:gd name="T52" fmla="*/ 8674 w 10948"/>
                <a:gd name="T53" fmla="*/ 7162 h 9340"/>
                <a:gd name="T54" fmla="*/ 8674 w 10948"/>
                <a:gd name="T55" fmla="*/ 7676 h 9340"/>
                <a:gd name="T56" fmla="*/ 10828 w 10948"/>
                <a:gd name="T57" fmla="*/ 7224 h 9340"/>
                <a:gd name="T58" fmla="*/ 10936 w 10948"/>
                <a:gd name="T59" fmla="*/ 7168 h 9340"/>
                <a:gd name="T60" fmla="*/ 10948 w 10948"/>
                <a:gd name="T61" fmla="*/ 7168 h 9340"/>
                <a:gd name="T62" fmla="*/ 10948 w 10948"/>
                <a:gd name="T63" fmla="*/ 5502 h 9340"/>
                <a:gd name="T64" fmla="*/ 8892 w 10948"/>
                <a:gd name="T65" fmla="*/ 3446 h 9340"/>
                <a:gd name="T66" fmla="*/ 2736 w 10948"/>
                <a:gd name="T67" fmla="*/ 3332 h 9340"/>
                <a:gd name="T68" fmla="*/ 3590 w 10948"/>
                <a:gd name="T69" fmla="*/ 3084 h 9340"/>
                <a:gd name="T70" fmla="*/ 4338 w 10948"/>
                <a:gd name="T71" fmla="*/ 1818 h 9340"/>
                <a:gd name="T72" fmla="*/ 4338 w 10948"/>
                <a:gd name="T73" fmla="*/ 1726 h 9340"/>
                <a:gd name="T74" fmla="*/ 3350 w 10948"/>
                <a:gd name="T75" fmla="*/ 248 h 9340"/>
                <a:gd name="T76" fmla="*/ 1607 w 10948"/>
                <a:gd name="T77" fmla="*/ 595 h 9340"/>
                <a:gd name="T78" fmla="*/ 1260 w 10948"/>
                <a:gd name="T79" fmla="*/ 2338 h 9340"/>
                <a:gd name="T80" fmla="*/ 2738 w 10948"/>
                <a:gd name="T81" fmla="*/ 3326 h 9340"/>
                <a:gd name="T82" fmla="*/ 2736 w 10948"/>
                <a:gd name="T83" fmla="*/ 3332 h 9340"/>
                <a:gd name="T84" fmla="*/ 4180 w 10948"/>
                <a:gd name="T85" fmla="*/ 4820 h 9340"/>
                <a:gd name="T86" fmla="*/ 3568 w 10948"/>
                <a:gd name="T87" fmla="*/ 3450 h 9340"/>
                <a:gd name="T88" fmla="*/ 2056 w 10948"/>
                <a:gd name="T89" fmla="*/ 3450 h 9340"/>
                <a:gd name="T90" fmla="*/ 0 w 10948"/>
                <a:gd name="T91" fmla="*/ 5502 h 9340"/>
                <a:gd name="T92" fmla="*/ 0 w 10948"/>
                <a:gd name="T93" fmla="*/ 7194 h 9340"/>
                <a:gd name="T94" fmla="*/ 114 w 10948"/>
                <a:gd name="T95" fmla="*/ 7230 h 9340"/>
                <a:gd name="T96" fmla="*/ 2434 w 10948"/>
                <a:gd name="T97" fmla="*/ 7666 h 9340"/>
                <a:gd name="T98" fmla="*/ 2434 w 10948"/>
                <a:gd name="T99" fmla="*/ 7162 h 9340"/>
                <a:gd name="T100" fmla="*/ 4180 w 10948"/>
                <a:gd name="T101" fmla="*/ 4824 h 9340"/>
                <a:gd name="T102" fmla="*/ 4180 w 10948"/>
                <a:gd name="T103" fmla="*/ 4820 h 9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48" h="9340">
                  <a:moveTo>
                    <a:pt x="6606" y="1706"/>
                  </a:moveTo>
                  <a:cubicBezTo>
                    <a:pt x="7126" y="2029"/>
                    <a:pt x="7468" y="2575"/>
                    <a:pt x="7532" y="3184"/>
                  </a:cubicBezTo>
                  <a:cubicBezTo>
                    <a:pt x="8175" y="3482"/>
                    <a:pt x="8937" y="3323"/>
                    <a:pt x="9406" y="2791"/>
                  </a:cubicBezTo>
                  <a:cubicBezTo>
                    <a:pt x="9874" y="2260"/>
                    <a:pt x="9938" y="1484"/>
                    <a:pt x="9561" y="883"/>
                  </a:cubicBezTo>
                  <a:cubicBezTo>
                    <a:pt x="9185" y="283"/>
                    <a:pt x="8459" y="1"/>
                    <a:pt x="7777" y="191"/>
                  </a:cubicBezTo>
                  <a:cubicBezTo>
                    <a:pt x="7094" y="381"/>
                    <a:pt x="6618" y="998"/>
                    <a:pt x="6606" y="1706"/>
                  </a:cubicBezTo>
                  <a:close/>
                  <a:moveTo>
                    <a:pt x="5554" y="4994"/>
                  </a:moveTo>
                  <a:cubicBezTo>
                    <a:pt x="6201" y="4994"/>
                    <a:pt x="6785" y="4604"/>
                    <a:pt x="7032" y="4006"/>
                  </a:cubicBezTo>
                  <a:cubicBezTo>
                    <a:pt x="7280" y="3408"/>
                    <a:pt x="7143" y="2720"/>
                    <a:pt x="6685" y="2263"/>
                  </a:cubicBezTo>
                  <a:cubicBezTo>
                    <a:pt x="6228" y="1805"/>
                    <a:pt x="5540" y="1668"/>
                    <a:pt x="4942" y="1916"/>
                  </a:cubicBezTo>
                  <a:cubicBezTo>
                    <a:pt x="4344" y="2163"/>
                    <a:pt x="3954" y="2747"/>
                    <a:pt x="3954" y="3394"/>
                  </a:cubicBezTo>
                  <a:cubicBezTo>
                    <a:pt x="3954" y="4278"/>
                    <a:pt x="4670" y="4994"/>
                    <a:pt x="5554" y="4994"/>
                  </a:cubicBezTo>
                  <a:close/>
                  <a:moveTo>
                    <a:pt x="6236" y="5104"/>
                  </a:moveTo>
                  <a:lnTo>
                    <a:pt x="4874" y="5104"/>
                  </a:lnTo>
                  <a:cubicBezTo>
                    <a:pt x="3739" y="5105"/>
                    <a:pt x="2819" y="6025"/>
                    <a:pt x="2818" y="7160"/>
                  </a:cubicBezTo>
                  <a:lnTo>
                    <a:pt x="2818" y="8852"/>
                  </a:lnTo>
                  <a:lnTo>
                    <a:pt x="2932" y="8888"/>
                  </a:lnTo>
                  <a:cubicBezTo>
                    <a:pt x="3837" y="9180"/>
                    <a:pt x="4781" y="9332"/>
                    <a:pt x="5732" y="9340"/>
                  </a:cubicBezTo>
                  <a:cubicBezTo>
                    <a:pt x="7244" y="9340"/>
                    <a:pt x="8120" y="8908"/>
                    <a:pt x="8174" y="8882"/>
                  </a:cubicBezTo>
                  <a:lnTo>
                    <a:pt x="8280" y="8826"/>
                  </a:lnTo>
                  <a:lnTo>
                    <a:pt x="8292" y="8826"/>
                  </a:lnTo>
                  <a:lnTo>
                    <a:pt x="8292" y="7160"/>
                  </a:lnTo>
                  <a:cubicBezTo>
                    <a:pt x="8291" y="6025"/>
                    <a:pt x="7371" y="5105"/>
                    <a:pt x="6236" y="5104"/>
                  </a:cubicBezTo>
                  <a:close/>
                  <a:moveTo>
                    <a:pt x="8892" y="3446"/>
                  </a:moveTo>
                  <a:lnTo>
                    <a:pt x="7540" y="3446"/>
                  </a:lnTo>
                  <a:cubicBezTo>
                    <a:pt x="7530" y="3967"/>
                    <a:pt x="7314" y="4462"/>
                    <a:pt x="6940" y="4824"/>
                  </a:cubicBezTo>
                  <a:cubicBezTo>
                    <a:pt x="7970" y="5137"/>
                    <a:pt x="8674" y="6086"/>
                    <a:pt x="8674" y="7162"/>
                  </a:cubicBezTo>
                  <a:lnTo>
                    <a:pt x="8674" y="7676"/>
                  </a:lnTo>
                  <a:cubicBezTo>
                    <a:pt x="9415" y="7671"/>
                    <a:pt x="10147" y="7517"/>
                    <a:pt x="10828" y="7224"/>
                  </a:cubicBezTo>
                  <a:lnTo>
                    <a:pt x="10936" y="7168"/>
                  </a:lnTo>
                  <a:lnTo>
                    <a:pt x="10948" y="7168"/>
                  </a:lnTo>
                  <a:lnTo>
                    <a:pt x="10948" y="5502"/>
                  </a:lnTo>
                  <a:cubicBezTo>
                    <a:pt x="10946" y="4367"/>
                    <a:pt x="10027" y="3448"/>
                    <a:pt x="8892" y="3446"/>
                  </a:cubicBezTo>
                  <a:close/>
                  <a:moveTo>
                    <a:pt x="2736" y="3332"/>
                  </a:moveTo>
                  <a:cubicBezTo>
                    <a:pt x="3038" y="3332"/>
                    <a:pt x="3335" y="3246"/>
                    <a:pt x="3590" y="3084"/>
                  </a:cubicBezTo>
                  <a:cubicBezTo>
                    <a:pt x="3668" y="2582"/>
                    <a:pt x="3936" y="2129"/>
                    <a:pt x="4338" y="1818"/>
                  </a:cubicBezTo>
                  <a:lnTo>
                    <a:pt x="4338" y="1726"/>
                  </a:lnTo>
                  <a:cubicBezTo>
                    <a:pt x="4338" y="1079"/>
                    <a:pt x="3948" y="495"/>
                    <a:pt x="3350" y="248"/>
                  </a:cubicBezTo>
                  <a:cubicBezTo>
                    <a:pt x="2752" y="0"/>
                    <a:pt x="2064" y="137"/>
                    <a:pt x="1607" y="595"/>
                  </a:cubicBezTo>
                  <a:cubicBezTo>
                    <a:pt x="1149" y="1052"/>
                    <a:pt x="1012" y="1740"/>
                    <a:pt x="1260" y="2338"/>
                  </a:cubicBezTo>
                  <a:cubicBezTo>
                    <a:pt x="1507" y="2936"/>
                    <a:pt x="2091" y="3326"/>
                    <a:pt x="2738" y="3326"/>
                  </a:cubicBezTo>
                  <a:lnTo>
                    <a:pt x="2736" y="3332"/>
                  </a:lnTo>
                  <a:close/>
                  <a:moveTo>
                    <a:pt x="4180" y="4820"/>
                  </a:moveTo>
                  <a:cubicBezTo>
                    <a:pt x="3804" y="4461"/>
                    <a:pt x="3584" y="3969"/>
                    <a:pt x="3568" y="3450"/>
                  </a:cubicBezTo>
                  <a:lnTo>
                    <a:pt x="2056" y="3450"/>
                  </a:lnTo>
                  <a:cubicBezTo>
                    <a:pt x="923" y="3451"/>
                    <a:pt x="3" y="4369"/>
                    <a:pt x="0" y="5502"/>
                  </a:cubicBezTo>
                  <a:lnTo>
                    <a:pt x="0" y="7194"/>
                  </a:lnTo>
                  <a:lnTo>
                    <a:pt x="114" y="7230"/>
                  </a:lnTo>
                  <a:cubicBezTo>
                    <a:pt x="867" y="7470"/>
                    <a:pt x="1646" y="7616"/>
                    <a:pt x="2434" y="7666"/>
                  </a:cubicBezTo>
                  <a:lnTo>
                    <a:pt x="2434" y="7162"/>
                  </a:lnTo>
                  <a:cubicBezTo>
                    <a:pt x="2435" y="6082"/>
                    <a:pt x="3145" y="5132"/>
                    <a:pt x="4180" y="4824"/>
                  </a:cubicBezTo>
                  <a:lnTo>
                    <a:pt x="4180" y="48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3d-printer_183845"/>
            <p:cNvSpPr>
              <a:spLocks noChangeAspect="1"/>
            </p:cNvSpPr>
            <p:nvPr/>
          </p:nvSpPr>
          <p:spPr>
            <a:xfrm>
              <a:off x="1086419" y="4977477"/>
              <a:ext cx="287114" cy="304842"/>
            </a:xfrm>
            <a:custGeom>
              <a:avLst/>
              <a:gdLst>
                <a:gd name="T0" fmla="*/ 6099 w 6420"/>
                <a:gd name="T1" fmla="*/ 0 h 6827"/>
                <a:gd name="T2" fmla="*/ 5778 w 6420"/>
                <a:gd name="T3" fmla="*/ 321 h 6827"/>
                <a:gd name="T4" fmla="*/ 5778 w 6420"/>
                <a:gd name="T5" fmla="*/ 864 h 6827"/>
                <a:gd name="T6" fmla="*/ 642 w 6420"/>
                <a:gd name="T7" fmla="*/ 864 h 6827"/>
                <a:gd name="T8" fmla="*/ 642 w 6420"/>
                <a:gd name="T9" fmla="*/ 321 h 6827"/>
                <a:gd name="T10" fmla="*/ 321 w 6420"/>
                <a:gd name="T11" fmla="*/ 0 h 6827"/>
                <a:gd name="T12" fmla="*/ 0 w 6420"/>
                <a:gd name="T13" fmla="*/ 321 h 6827"/>
                <a:gd name="T14" fmla="*/ 0 w 6420"/>
                <a:gd name="T15" fmla="*/ 6500 h 6827"/>
                <a:gd name="T16" fmla="*/ 321 w 6420"/>
                <a:gd name="T17" fmla="*/ 6827 h 6827"/>
                <a:gd name="T18" fmla="*/ 576 w 6420"/>
                <a:gd name="T19" fmla="*/ 6706 h 6827"/>
                <a:gd name="T20" fmla="*/ 5845 w 6420"/>
                <a:gd name="T21" fmla="*/ 6706 h 6827"/>
                <a:gd name="T22" fmla="*/ 6099 w 6420"/>
                <a:gd name="T23" fmla="*/ 6827 h 6827"/>
                <a:gd name="T24" fmla="*/ 6420 w 6420"/>
                <a:gd name="T25" fmla="*/ 6500 h 6827"/>
                <a:gd name="T26" fmla="*/ 6420 w 6420"/>
                <a:gd name="T27" fmla="*/ 321 h 6827"/>
                <a:gd name="T28" fmla="*/ 6099 w 6420"/>
                <a:gd name="T29" fmla="*/ 0 h 6827"/>
                <a:gd name="T30" fmla="*/ 642 w 6420"/>
                <a:gd name="T31" fmla="*/ 1506 h 6827"/>
                <a:gd name="T32" fmla="*/ 5778 w 6420"/>
                <a:gd name="T33" fmla="*/ 1506 h 6827"/>
                <a:gd name="T34" fmla="*/ 5778 w 6420"/>
                <a:gd name="T35" fmla="*/ 1763 h 6827"/>
                <a:gd name="T36" fmla="*/ 642 w 6420"/>
                <a:gd name="T37" fmla="*/ 1763 h 6827"/>
                <a:gd name="T38" fmla="*/ 642 w 6420"/>
                <a:gd name="T39" fmla="*/ 1506 h 6827"/>
                <a:gd name="T40" fmla="*/ 5778 w 6420"/>
                <a:gd name="T41" fmla="*/ 6064 h 6827"/>
                <a:gd name="T42" fmla="*/ 642 w 6420"/>
                <a:gd name="T43" fmla="*/ 6064 h 6827"/>
                <a:gd name="T44" fmla="*/ 642 w 6420"/>
                <a:gd name="T45" fmla="*/ 5315 h 6827"/>
                <a:gd name="T46" fmla="*/ 5778 w 6420"/>
                <a:gd name="T47" fmla="*/ 5315 h 6827"/>
                <a:gd name="T48" fmla="*/ 5778 w 6420"/>
                <a:gd name="T49" fmla="*/ 6064 h 6827"/>
                <a:gd name="T50" fmla="*/ 5778 w 6420"/>
                <a:gd name="T51" fmla="*/ 4673 h 6827"/>
                <a:gd name="T52" fmla="*/ 4201 w 6420"/>
                <a:gd name="T53" fmla="*/ 4673 h 6827"/>
                <a:gd name="T54" fmla="*/ 4152 w 6420"/>
                <a:gd name="T55" fmla="*/ 4584 h 6827"/>
                <a:gd name="T56" fmla="*/ 4216 w 6420"/>
                <a:gd name="T57" fmla="*/ 4393 h 6827"/>
                <a:gd name="T58" fmla="*/ 4152 w 6420"/>
                <a:gd name="T59" fmla="*/ 4201 h 6827"/>
                <a:gd name="T60" fmla="*/ 4216 w 6420"/>
                <a:gd name="T61" fmla="*/ 4009 h 6827"/>
                <a:gd name="T62" fmla="*/ 3895 w 6420"/>
                <a:gd name="T63" fmla="*/ 3689 h 6827"/>
                <a:gd name="T64" fmla="*/ 2461 w 6420"/>
                <a:gd name="T65" fmla="*/ 3689 h 6827"/>
                <a:gd name="T66" fmla="*/ 2140 w 6420"/>
                <a:gd name="T67" fmla="*/ 4010 h 6827"/>
                <a:gd name="T68" fmla="*/ 2205 w 6420"/>
                <a:gd name="T69" fmla="*/ 4202 h 6827"/>
                <a:gd name="T70" fmla="*/ 2140 w 6420"/>
                <a:gd name="T71" fmla="*/ 4395 h 6827"/>
                <a:gd name="T72" fmla="*/ 2205 w 6420"/>
                <a:gd name="T73" fmla="*/ 4584 h 6827"/>
                <a:gd name="T74" fmla="*/ 2156 w 6420"/>
                <a:gd name="T75" fmla="*/ 4673 h 6827"/>
                <a:gd name="T76" fmla="*/ 642 w 6420"/>
                <a:gd name="T77" fmla="*/ 4673 h 6827"/>
                <a:gd name="T78" fmla="*/ 642 w 6420"/>
                <a:gd name="T79" fmla="*/ 2405 h 6827"/>
                <a:gd name="T80" fmla="*/ 2081 w 6420"/>
                <a:gd name="T81" fmla="*/ 2405 h 6827"/>
                <a:gd name="T82" fmla="*/ 2333 w 6420"/>
                <a:gd name="T83" fmla="*/ 2677 h 6827"/>
                <a:gd name="T84" fmla="*/ 2333 w 6420"/>
                <a:gd name="T85" fmla="*/ 2961 h 6827"/>
                <a:gd name="T86" fmla="*/ 2654 w 6420"/>
                <a:gd name="T87" fmla="*/ 3282 h 6827"/>
                <a:gd name="T88" fmla="*/ 2975 w 6420"/>
                <a:gd name="T89" fmla="*/ 2961 h 6827"/>
                <a:gd name="T90" fmla="*/ 2975 w 6420"/>
                <a:gd name="T91" fmla="*/ 2671 h 6827"/>
                <a:gd name="T92" fmla="*/ 3206 w 6420"/>
                <a:gd name="T93" fmla="*/ 2405 h 6827"/>
                <a:gd name="T94" fmla="*/ 5778 w 6420"/>
                <a:gd name="T95" fmla="*/ 2405 h 6827"/>
                <a:gd name="T96" fmla="*/ 5778 w 6420"/>
                <a:gd name="T97" fmla="*/ 4673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20" h="6827">
                  <a:moveTo>
                    <a:pt x="6099" y="0"/>
                  </a:moveTo>
                  <a:cubicBezTo>
                    <a:pt x="5922" y="0"/>
                    <a:pt x="5778" y="144"/>
                    <a:pt x="5778" y="321"/>
                  </a:cubicBezTo>
                  <a:lnTo>
                    <a:pt x="5778" y="864"/>
                  </a:lnTo>
                  <a:lnTo>
                    <a:pt x="642" y="864"/>
                  </a:lnTo>
                  <a:lnTo>
                    <a:pt x="642" y="321"/>
                  </a:lnTo>
                  <a:cubicBezTo>
                    <a:pt x="642" y="144"/>
                    <a:pt x="499" y="0"/>
                    <a:pt x="321" y="0"/>
                  </a:cubicBezTo>
                  <a:cubicBezTo>
                    <a:pt x="144" y="0"/>
                    <a:pt x="0" y="144"/>
                    <a:pt x="0" y="321"/>
                  </a:cubicBezTo>
                  <a:lnTo>
                    <a:pt x="0" y="6500"/>
                  </a:lnTo>
                  <a:cubicBezTo>
                    <a:pt x="0" y="6678"/>
                    <a:pt x="144" y="6827"/>
                    <a:pt x="321" y="6827"/>
                  </a:cubicBezTo>
                  <a:cubicBezTo>
                    <a:pt x="425" y="6827"/>
                    <a:pt x="517" y="6771"/>
                    <a:pt x="576" y="6706"/>
                  </a:cubicBezTo>
                  <a:lnTo>
                    <a:pt x="5845" y="6706"/>
                  </a:lnTo>
                  <a:cubicBezTo>
                    <a:pt x="5904" y="6771"/>
                    <a:pt x="5996" y="6827"/>
                    <a:pt x="6099" y="6827"/>
                  </a:cubicBezTo>
                  <a:cubicBezTo>
                    <a:pt x="6277" y="6827"/>
                    <a:pt x="6420" y="6678"/>
                    <a:pt x="6420" y="6500"/>
                  </a:cubicBezTo>
                  <a:lnTo>
                    <a:pt x="6420" y="321"/>
                  </a:lnTo>
                  <a:cubicBezTo>
                    <a:pt x="6420" y="144"/>
                    <a:pt x="6277" y="0"/>
                    <a:pt x="6099" y="0"/>
                  </a:cubicBezTo>
                  <a:close/>
                  <a:moveTo>
                    <a:pt x="642" y="1506"/>
                  </a:moveTo>
                  <a:lnTo>
                    <a:pt x="5778" y="1506"/>
                  </a:lnTo>
                  <a:lnTo>
                    <a:pt x="5778" y="1763"/>
                  </a:lnTo>
                  <a:lnTo>
                    <a:pt x="642" y="1763"/>
                  </a:lnTo>
                  <a:lnTo>
                    <a:pt x="642" y="1506"/>
                  </a:lnTo>
                  <a:close/>
                  <a:moveTo>
                    <a:pt x="5778" y="6064"/>
                  </a:moveTo>
                  <a:lnTo>
                    <a:pt x="642" y="6064"/>
                  </a:lnTo>
                  <a:lnTo>
                    <a:pt x="642" y="5315"/>
                  </a:lnTo>
                  <a:lnTo>
                    <a:pt x="5778" y="5315"/>
                  </a:lnTo>
                  <a:lnTo>
                    <a:pt x="5778" y="6064"/>
                  </a:lnTo>
                  <a:close/>
                  <a:moveTo>
                    <a:pt x="5778" y="4673"/>
                  </a:moveTo>
                  <a:lnTo>
                    <a:pt x="4201" y="4673"/>
                  </a:lnTo>
                  <a:cubicBezTo>
                    <a:pt x="4190" y="4652"/>
                    <a:pt x="4173" y="4612"/>
                    <a:pt x="4152" y="4584"/>
                  </a:cubicBezTo>
                  <a:cubicBezTo>
                    <a:pt x="4192" y="4530"/>
                    <a:pt x="4216" y="4465"/>
                    <a:pt x="4216" y="4393"/>
                  </a:cubicBezTo>
                  <a:cubicBezTo>
                    <a:pt x="4216" y="4321"/>
                    <a:pt x="4192" y="4255"/>
                    <a:pt x="4152" y="4201"/>
                  </a:cubicBezTo>
                  <a:cubicBezTo>
                    <a:pt x="4192" y="4148"/>
                    <a:pt x="4216" y="4082"/>
                    <a:pt x="4216" y="4009"/>
                  </a:cubicBezTo>
                  <a:cubicBezTo>
                    <a:pt x="4216" y="3832"/>
                    <a:pt x="4072" y="3689"/>
                    <a:pt x="3895" y="3689"/>
                  </a:cubicBezTo>
                  <a:lnTo>
                    <a:pt x="2461" y="3689"/>
                  </a:lnTo>
                  <a:cubicBezTo>
                    <a:pt x="2284" y="3689"/>
                    <a:pt x="2140" y="3833"/>
                    <a:pt x="2140" y="4010"/>
                  </a:cubicBezTo>
                  <a:cubicBezTo>
                    <a:pt x="2140" y="4082"/>
                    <a:pt x="2165" y="4149"/>
                    <a:pt x="2205" y="4202"/>
                  </a:cubicBezTo>
                  <a:cubicBezTo>
                    <a:pt x="2165" y="4256"/>
                    <a:pt x="2140" y="4323"/>
                    <a:pt x="2140" y="4395"/>
                  </a:cubicBezTo>
                  <a:cubicBezTo>
                    <a:pt x="2140" y="4467"/>
                    <a:pt x="2165" y="4530"/>
                    <a:pt x="2205" y="4584"/>
                  </a:cubicBezTo>
                  <a:cubicBezTo>
                    <a:pt x="2184" y="4612"/>
                    <a:pt x="2167" y="4652"/>
                    <a:pt x="2156" y="4673"/>
                  </a:cubicBezTo>
                  <a:lnTo>
                    <a:pt x="642" y="4673"/>
                  </a:lnTo>
                  <a:lnTo>
                    <a:pt x="642" y="2405"/>
                  </a:lnTo>
                  <a:lnTo>
                    <a:pt x="2081" y="2405"/>
                  </a:lnTo>
                  <a:cubicBezTo>
                    <a:pt x="2102" y="2555"/>
                    <a:pt x="2203" y="2650"/>
                    <a:pt x="2333" y="2677"/>
                  </a:cubicBezTo>
                  <a:lnTo>
                    <a:pt x="2333" y="2961"/>
                  </a:lnTo>
                  <a:cubicBezTo>
                    <a:pt x="2333" y="3139"/>
                    <a:pt x="2477" y="3282"/>
                    <a:pt x="2654" y="3282"/>
                  </a:cubicBezTo>
                  <a:cubicBezTo>
                    <a:pt x="2831" y="3282"/>
                    <a:pt x="2975" y="3139"/>
                    <a:pt x="2975" y="2961"/>
                  </a:cubicBezTo>
                  <a:lnTo>
                    <a:pt x="2975" y="2671"/>
                  </a:lnTo>
                  <a:cubicBezTo>
                    <a:pt x="3094" y="2638"/>
                    <a:pt x="3186" y="2533"/>
                    <a:pt x="3206" y="2405"/>
                  </a:cubicBezTo>
                  <a:lnTo>
                    <a:pt x="5778" y="2405"/>
                  </a:lnTo>
                  <a:lnTo>
                    <a:pt x="5778" y="46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0202" y="1744290"/>
            <a:ext cx="4130116" cy="1517872"/>
          </a:xfrm>
          <a:custGeom>
            <a:avLst/>
            <a:gdLst/>
            <a:ahLst/>
            <a:cxnLst/>
            <a:rect l="l" t="t" r="r" b="b"/>
            <a:pathLst>
              <a:path w="6163309" h="2958465">
                <a:moveTo>
                  <a:pt x="0" y="2958083"/>
                </a:moveTo>
                <a:lnTo>
                  <a:pt x="6163056" y="2958083"/>
                </a:lnTo>
                <a:lnTo>
                  <a:pt x="6163056" y="0"/>
                </a:lnTo>
                <a:lnTo>
                  <a:pt x="0" y="0"/>
                </a:lnTo>
                <a:lnTo>
                  <a:pt x="0" y="2958083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661342" y="4304209"/>
            <a:ext cx="3620231" cy="1659155"/>
          </a:xfrm>
          <a:custGeom>
            <a:avLst/>
            <a:gdLst/>
            <a:ahLst/>
            <a:cxnLst/>
            <a:rect l="l" t="t" r="r" b="b"/>
            <a:pathLst>
              <a:path w="4863465" h="3706495">
                <a:moveTo>
                  <a:pt x="0" y="3706367"/>
                </a:moveTo>
                <a:lnTo>
                  <a:pt x="4863084" y="3706367"/>
                </a:lnTo>
                <a:lnTo>
                  <a:pt x="4863084" y="0"/>
                </a:lnTo>
                <a:lnTo>
                  <a:pt x="0" y="0"/>
                </a:lnTo>
                <a:lnTo>
                  <a:pt x="0" y="37063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8488945" y="1749286"/>
            <a:ext cx="3044243" cy="4213994"/>
          </a:xfrm>
          <a:custGeom>
            <a:avLst/>
            <a:gdLst/>
            <a:ahLst/>
            <a:cxnLst/>
            <a:rect l="l" t="t" r="r" b="b"/>
            <a:pathLst>
              <a:path w="5565775" h="7396480">
                <a:moveTo>
                  <a:pt x="0" y="7395972"/>
                </a:moveTo>
                <a:lnTo>
                  <a:pt x="5565648" y="7395972"/>
                </a:lnTo>
                <a:lnTo>
                  <a:pt x="5565648" y="0"/>
                </a:lnTo>
                <a:lnTo>
                  <a:pt x="0" y="0"/>
                </a:lnTo>
                <a:lnTo>
                  <a:pt x="0" y="7395972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5000">
                <a:schemeClr val="accent3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6" name="object 6"/>
          <p:cNvSpPr/>
          <p:nvPr/>
        </p:nvSpPr>
        <p:spPr>
          <a:xfrm>
            <a:off x="9901560" y="4012965"/>
            <a:ext cx="1605305" cy="1947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3998853" y="4729431"/>
            <a:ext cx="123114" cy="224651"/>
          </a:xfrm>
          <a:custGeom>
            <a:avLst/>
            <a:gdLst/>
            <a:ahLst/>
            <a:cxnLst/>
            <a:rect l="l" t="t" r="r" b="b"/>
            <a:pathLst>
              <a:path w="184785" h="337184">
                <a:moveTo>
                  <a:pt x="0" y="0"/>
                </a:moveTo>
                <a:lnTo>
                  <a:pt x="18414" y="0"/>
                </a:lnTo>
                <a:lnTo>
                  <a:pt x="184403" y="168401"/>
                </a:lnTo>
                <a:lnTo>
                  <a:pt x="18414" y="336803"/>
                </a:lnTo>
                <a:lnTo>
                  <a:pt x="0" y="336803"/>
                </a:lnTo>
                <a:lnTo>
                  <a:pt x="165988" y="16840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4567238" y="2081314"/>
            <a:ext cx="123114" cy="223382"/>
          </a:xfrm>
          <a:custGeom>
            <a:avLst/>
            <a:gdLst/>
            <a:ahLst/>
            <a:cxnLst/>
            <a:rect l="l" t="t" r="r" b="b"/>
            <a:pathLst>
              <a:path w="184785" h="335279">
                <a:moveTo>
                  <a:pt x="184404" y="0"/>
                </a:moveTo>
                <a:lnTo>
                  <a:pt x="165988" y="0"/>
                </a:lnTo>
                <a:lnTo>
                  <a:pt x="0" y="167639"/>
                </a:lnTo>
                <a:lnTo>
                  <a:pt x="165988" y="335279"/>
                </a:lnTo>
                <a:lnTo>
                  <a:pt x="184404" y="335279"/>
                </a:lnTo>
                <a:lnTo>
                  <a:pt x="18414" y="167639"/>
                </a:lnTo>
                <a:lnTo>
                  <a:pt x="184404" y="0"/>
                </a:lnTo>
                <a:close/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-800122" y="4726780"/>
            <a:ext cx="4628931" cy="907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8230" algn="r">
              <a:spcBef>
                <a:spcPts val="1135"/>
              </a:spcBef>
            </a:pPr>
            <a:r>
              <a:rPr sz="1600" b="1" dirty="0" err="1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全自动放</a:t>
            </a:r>
            <a:r>
              <a:rPr lang="zh-CN" altLang="en-US" sz="16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手表加工</a:t>
            </a:r>
            <a:r>
              <a:rPr sz="1600" b="1" dirty="0" err="1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机器人</a:t>
            </a:r>
            <a:endParaRPr sz="16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2091690" algn="r">
              <a:spcBef>
                <a:spcPts val="865"/>
              </a:spcBef>
            </a:pPr>
            <a:r>
              <a:rPr lang="en-US" altLang="zh-CN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CNC</a:t>
            </a:r>
            <a:r>
              <a:rPr lang="zh-CN" altLang="en-US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多工站同步加工运动工作</a:t>
            </a:r>
            <a:endParaRPr lang="en-US" altLang="zh-CN" sz="1400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2091690" algn="r">
              <a:spcBef>
                <a:spcPts val="865"/>
              </a:spcBef>
            </a:pPr>
            <a:r>
              <a:rPr lang="zh-CN" altLang="en-US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多工序同步进行协同作业</a:t>
            </a:r>
            <a:endParaRPr sz="1400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9719" y="1744290"/>
            <a:ext cx="4097971" cy="1644085"/>
          </a:xfrm>
          <a:prstGeom prst="rect">
            <a:avLst/>
          </a:prstGeom>
        </p:spPr>
        <p:txBody>
          <a:bodyPr vert="horz" wrap="square" lIns="0" tIns="235" rIns="0" bIns="0" rtlCol="0">
            <a:spAutoFit/>
          </a:bodyPr>
          <a:lstStyle/>
          <a:p>
            <a:pPr>
              <a:spcBef>
                <a:spcPts val="0"/>
              </a:spcBef>
            </a:pPr>
            <a:endParaRPr sz="1965" dirty="0">
              <a:latin typeface="Times New Roman" panose="02020603050405020304"/>
              <a:cs typeface="Times New Roman" panose="02020603050405020304"/>
            </a:endParaRPr>
          </a:p>
          <a:p>
            <a:pPr marL="200660" algn="just"/>
            <a:r>
              <a:rPr lang="zh-CN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五金手表自动化生产</a:t>
            </a:r>
            <a:endParaRPr sz="20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200660" marR="1437005" algn="just">
              <a:lnSpc>
                <a:spcPct val="148000"/>
              </a:lnSpc>
              <a:spcBef>
                <a:spcPts val="18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CNC</a:t>
            </a: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全自动加工线</a:t>
            </a:r>
            <a:r>
              <a:rPr lang="en-US" altLang="zh-CN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条使用中</a:t>
            </a:r>
            <a:endParaRPr lang="en-US" altLang="zh-CN" sz="1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200660" marR="1437005" algn="just">
              <a:lnSpc>
                <a:spcPct val="148000"/>
              </a:lnSpc>
              <a:spcBef>
                <a:spcPts val="18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冲切铣磨一体</a:t>
            </a:r>
            <a:endParaRPr lang="en-US" altLang="zh-CN" sz="1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200660" marR="1437005" algn="just">
              <a:lnSpc>
                <a:spcPct val="148000"/>
              </a:lnSpc>
              <a:spcBef>
                <a:spcPts val="18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其他辅助自动化设备</a:t>
            </a:r>
            <a:endParaRPr sz="1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0399" y="490185"/>
            <a:ext cx="529827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核心能力</a:t>
            </a:r>
            <a:r>
              <a:rPr lang="en-US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4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全自动五金手表外壳生产线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789705" y="1952124"/>
            <a:ext cx="268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多工位多工序连续</a:t>
            </a:r>
            <a:r>
              <a:rPr lang="en-US" altLang="zh-CN" sz="16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CNC</a:t>
            </a:r>
            <a:r>
              <a:rPr lang="zh-CN" altLang="en-US" sz="16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加工</a:t>
            </a:r>
            <a:endParaRPr lang="en-US" altLang="zh-CN" sz="16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0400" y="1744290"/>
            <a:ext cx="3621173" cy="25599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320200" y="3262162"/>
            <a:ext cx="4130118" cy="2698289"/>
          </a:xfrm>
          <a:prstGeom prst="rect">
            <a:avLst/>
          </a:prstGeom>
          <a:blipFill>
            <a:blip r:embed="rId5"/>
            <a:srcRect/>
            <a:stretch>
              <a:fillRect t="-24612" b="-37158"/>
            </a:stretch>
          </a:blip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0202" y="4445408"/>
            <a:ext cx="4130116" cy="1517872"/>
          </a:xfrm>
          <a:custGeom>
            <a:avLst/>
            <a:gdLst/>
            <a:ahLst/>
            <a:cxnLst/>
            <a:rect l="l" t="t" r="r" b="b"/>
            <a:pathLst>
              <a:path w="6163309" h="2958465">
                <a:moveTo>
                  <a:pt x="0" y="2958083"/>
                </a:moveTo>
                <a:lnTo>
                  <a:pt x="6163056" y="2958083"/>
                </a:lnTo>
                <a:lnTo>
                  <a:pt x="6163056" y="0"/>
                </a:lnTo>
                <a:lnTo>
                  <a:pt x="0" y="0"/>
                </a:lnTo>
                <a:lnTo>
                  <a:pt x="0" y="2958083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661342" y="1744290"/>
            <a:ext cx="3620231" cy="1659155"/>
          </a:xfrm>
          <a:custGeom>
            <a:avLst/>
            <a:gdLst/>
            <a:ahLst/>
            <a:cxnLst/>
            <a:rect l="l" t="t" r="r" b="b"/>
            <a:pathLst>
              <a:path w="4863465" h="3706495">
                <a:moveTo>
                  <a:pt x="0" y="3706367"/>
                </a:moveTo>
                <a:lnTo>
                  <a:pt x="4863084" y="3706367"/>
                </a:lnTo>
                <a:lnTo>
                  <a:pt x="4863084" y="0"/>
                </a:lnTo>
                <a:lnTo>
                  <a:pt x="0" y="0"/>
                </a:lnTo>
                <a:lnTo>
                  <a:pt x="0" y="37063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8488945" y="1749286"/>
            <a:ext cx="3044243" cy="4213994"/>
          </a:xfrm>
          <a:custGeom>
            <a:avLst/>
            <a:gdLst/>
            <a:ahLst/>
            <a:cxnLst/>
            <a:rect l="l" t="t" r="r" b="b"/>
            <a:pathLst>
              <a:path w="5565775" h="7396480">
                <a:moveTo>
                  <a:pt x="0" y="7395972"/>
                </a:moveTo>
                <a:lnTo>
                  <a:pt x="5565648" y="7395972"/>
                </a:lnTo>
                <a:lnTo>
                  <a:pt x="5565648" y="0"/>
                </a:lnTo>
                <a:lnTo>
                  <a:pt x="0" y="0"/>
                </a:lnTo>
                <a:lnTo>
                  <a:pt x="0" y="7395972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5000">
                <a:schemeClr val="accent3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8" name="object 8"/>
          <p:cNvSpPr/>
          <p:nvPr/>
        </p:nvSpPr>
        <p:spPr>
          <a:xfrm>
            <a:off x="3904261" y="2184341"/>
            <a:ext cx="123114" cy="224651"/>
          </a:xfrm>
          <a:custGeom>
            <a:avLst/>
            <a:gdLst/>
            <a:ahLst/>
            <a:cxnLst/>
            <a:rect l="l" t="t" r="r" b="b"/>
            <a:pathLst>
              <a:path w="184785" h="337184">
                <a:moveTo>
                  <a:pt x="0" y="0"/>
                </a:moveTo>
                <a:lnTo>
                  <a:pt x="18414" y="0"/>
                </a:lnTo>
                <a:lnTo>
                  <a:pt x="184403" y="168401"/>
                </a:lnTo>
                <a:lnTo>
                  <a:pt x="18414" y="336803"/>
                </a:lnTo>
                <a:lnTo>
                  <a:pt x="0" y="336803"/>
                </a:lnTo>
                <a:lnTo>
                  <a:pt x="165988" y="16840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4621240" y="4805566"/>
            <a:ext cx="123114" cy="223382"/>
          </a:xfrm>
          <a:custGeom>
            <a:avLst/>
            <a:gdLst/>
            <a:ahLst/>
            <a:cxnLst/>
            <a:rect l="l" t="t" r="r" b="b"/>
            <a:pathLst>
              <a:path w="184785" h="335279">
                <a:moveTo>
                  <a:pt x="184404" y="0"/>
                </a:moveTo>
                <a:lnTo>
                  <a:pt x="165988" y="0"/>
                </a:lnTo>
                <a:lnTo>
                  <a:pt x="0" y="167639"/>
                </a:lnTo>
                <a:lnTo>
                  <a:pt x="165988" y="335279"/>
                </a:lnTo>
                <a:lnTo>
                  <a:pt x="184404" y="335279"/>
                </a:lnTo>
                <a:lnTo>
                  <a:pt x="18414" y="167639"/>
                </a:lnTo>
                <a:lnTo>
                  <a:pt x="184404" y="0"/>
                </a:lnTo>
                <a:close/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4619486" y="4797794"/>
            <a:ext cx="4393477" cy="91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4810"/>
            <a:r>
              <a:rPr lang="zh-CN" altLang="en-US" sz="16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全自动喷涂机器人</a:t>
            </a:r>
          </a:p>
          <a:p>
            <a:pPr marL="384810" marR="2207895">
              <a:lnSpc>
                <a:spcPct val="150000"/>
              </a:lnSpc>
              <a:spcBef>
                <a:spcPts val="65"/>
              </a:spcBef>
            </a:pPr>
            <a:r>
              <a:rPr lang="zh-CN" altLang="en-US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自动记忆喷涂参数  </a:t>
            </a:r>
            <a:endParaRPr lang="en-US" altLang="zh-CN" sz="1400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384810" marR="2207895">
              <a:lnSpc>
                <a:spcPct val="150000"/>
              </a:lnSpc>
              <a:spcBef>
                <a:spcPts val="65"/>
              </a:spcBef>
            </a:pPr>
            <a:r>
              <a:rPr lang="zh-CN" altLang="en-US" sz="14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保证品质稳定性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450316" y="1689262"/>
            <a:ext cx="4325964" cy="1860550"/>
          </a:xfrm>
          <a:prstGeom prst="rect">
            <a:avLst/>
          </a:prstGeom>
        </p:spPr>
        <p:txBody>
          <a:bodyPr vert="horz" wrap="square" lIns="0" tIns="235" rIns="0" bIns="0" rtlCol="0">
            <a:spAutoFit/>
          </a:bodyPr>
          <a:lstStyle/>
          <a:p>
            <a:pPr>
              <a:spcBef>
                <a:spcPts val="0"/>
              </a:spcBef>
            </a:pPr>
            <a:endParaRPr sz="1965" dirty="0">
              <a:latin typeface="Times New Roman" panose="02020603050405020304"/>
              <a:cs typeface="Times New Roman" panose="02020603050405020304"/>
            </a:endParaRPr>
          </a:p>
          <a:p>
            <a:pPr marL="220980">
              <a:lnSpc>
                <a:spcPct val="150000"/>
              </a:lnSpc>
            </a:pPr>
            <a:r>
              <a:rPr lang="zh-CN" altLang="en-US" sz="2000" spc="-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喷涂自动化</a:t>
            </a:r>
            <a:endParaRPr lang="en-US" altLang="zh-CN" sz="20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220980">
              <a:lnSpc>
                <a:spcPct val="150000"/>
              </a:lnSpc>
            </a:pPr>
            <a:r>
              <a:rPr lang="en-US" altLang="zh-CN" spc="-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pc="-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条全自动线体喷涂机器人</a:t>
            </a:r>
            <a:endParaRPr lang="zh-CN" altLang="en-US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220980" marR="2342515">
              <a:lnSpc>
                <a:spcPct val="150000"/>
              </a:lnSpc>
              <a:spcBef>
                <a:spcPts val="135"/>
              </a:spcBef>
            </a:pP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减少油漆使用量  </a:t>
            </a:r>
            <a:endParaRPr lang="en-US" altLang="zh-CN" sz="1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220980" marR="2342515">
              <a:lnSpc>
                <a:spcPct val="150000"/>
              </a:lnSpc>
              <a:spcBef>
                <a:spcPts val="135"/>
              </a:spcBef>
            </a:pP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符合环保要求</a:t>
            </a:r>
          </a:p>
        </p:txBody>
      </p:sp>
      <p:sp>
        <p:nvSpPr>
          <p:cNvPr id="5" name="矩形 4"/>
          <p:cNvSpPr/>
          <p:nvPr/>
        </p:nvSpPr>
        <p:spPr>
          <a:xfrm>
            <a:off x="660400" y="3403445"/>
            <a:ext cx="3621173" cy="255992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20200" y="1744290"/>
            <a:ext cx="4130116" cy="2701118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5952" y="2144008"/>
            <a:ext cx="337720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1650" marR="396240">
              <a:spcBef>
                <a:spcPts val="1175"/>
              </a:spcBef>
            </a:pPr>
            <a:r>
              <a:rPr lang="zh-CN" altLang="en-US" sz="1400" dirty="0">
                <a:solidFill>
                  <a:srgbClr val="25252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固定喷枪试  </a:t>
            </a:r>
            <a:endParaRPr lang="en-US" altLang="zh-CN" sz="1400" dirty="0">
              <a:solidFill>
                <a:srgbClr val="252525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1771650" marR="396240">
              <a:spcBef>
                <a:spcPts val="1175"/>
              </a:spcBef>
            </a:pPr>
            <a:r>
              <a:rPr lang="zh-CN" altLang="en-US" sz="1400" dirty="0">
                <a:solidFill>
                  <a:srgbClr val="25252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自动喷涂线</a:t>
            </a:r>
            <a:endParaRPr lang="zh-CN" altLang="en-US" sz="14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9536981" y="4094617"/>
            <a:ext cx="1996207" cy="1868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17"/>
          <p:cNvSpPr txBox="1"/>
          <p:nvPr/>
        </p:nvSpPr>
        <p:spPr>
          <a:xfrm>
            <a:off x="660400" y="490185"/>
            <a:ext cx="4950978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核心能力</a:t>
            </a:r>
            <a:r>
              <a:rPr lang="en-US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机器人自动喷涂生产线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#28201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56581" y="1507078"/>
            <a:ext cx="10976607" cy="4613223"/>
            <a:chOff x="546520" y="2403430"/>
            <a:chExt cx="10972380" cy="4611444"/>
          </a:xfrm>
        </p:grpSpPr>
        <p:grpSp>
          <p:nvGrpSpPr>
            <p:cNvPr id="5" name="iṥḷîďe"/>
            <p:cNvGrpSpPr/>
            <p:nvPr/>
          </p:nvGrpSpPr>
          <p:grpSpPr>
            <a:xfrm>
              <a:off x="546520" y="2435069"/>
              <a:ext cx="3713880" cy="4422930"/>
              <a:chOff x="546520" y="2435069"/>
              <a:chExt cx="3713880" cy="4422930"/>
            </a:xfrm>
          </p:grpSpPr>
          <p:sp>
            <p:nvSpPr>
              <p:cNvPr id="24" name="ïṥḻîḑê"/>
              <p:cNvSpPr/>
              <p:nvPr/>
            </p:nvSpPr>
            <p:spPr>
              <a:xfrm>
                <a:off x="660400" y="2645545"/>
                <a:ext cx="3600000" cy="4212454"/>
              </a:xfrm>
              <a:prstGeom prst="rect">
                <a:avLst/>
              </a:prstGeom>
              <a:blipFill>
                <a:blip r:embed="rId4" cstate="screen"/>
                <a:srcRect/>
                <a:stretch>
                  <a:fillRect/>
                </a:stretch>
              </a:blip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25" name="îšlîďê"/>
              <p:cNvSpPr/>
              <p:nvPr/>
            </p:nvSpPr>
            <p:spPr>
              <a:xfrm>
                <a:off x="660400" y="2645546"/>
                <a:ext cx="3600000" cy="1231976"/>
              </a:xfrm>
              <a:prstGeom prst="rect">
                <a:avLst/>
              </a:prstGeom>
              <a:solidFill>
                <a:schemeClr val="accent5">
                  <a:alpha val="80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27" name="íṡ1íḓe"/>
              <p:cNvSpPr txBox="1"/>
              <p:nvPr/>
            </p:nvSpPr>
            <p:spPr>
              <a:xfrm>
                <a:off x="546520" y="2435069"/>
                <a:ext cx="1053660" cy="16529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9600" dirty="0">
                    <a:solidFill>
                      <a:schemeClr val="bg1">
                        <a:alpha val="40000"/>
                      </a:schemeClr>
                    </a:solidFill>
                  </a:rPr>
                  <a:t>1</a:t>
                </a:r>
                <a:endParaRPr lang="zh-CN" altLang="en-US" sz="9600" dirty="0">
                  <a:solidFill>
                    <a:schemeClr val="bg1">
                      <a:alpha val="40000"/>
                    </a:schemeClr>
                  </a:solidFill>
                </a:endParaRPr>
              </a:p>
            </p:txBody>
          </p:sp>
        </p:grpSp>
        <p:grpSp>
          <p:nvGrpSpPr>
            <p:cNvPr id="6" name="ïSḷîde"/>
            <p:cNvGrpSpPr/>
            <p:nvPr/>
          </p:nvGrpSpPr>
          <p:grpSpPr>
            <a:xfrm>
              <a:off x="4199668" y="2645546"/>
              <a:ext cx="3689982" cy="4369328"/>
              <a:chOff x="570418" y="2645546"/>
              <a:chExt cx="3689982" cy="4369328"/>
            </a:xfrm>
          </p:grpSpPr>
          <p:sp>
            <p:nvSpPr>
              <p:cNvPr id="16" name="îşḻïḍé"/>
              <p:cNvSpPr/>
              <p:nvPr/>
            </p:nvSpPr>
            <p:spPr>
              <a:xfrm>
                <a:off x="660400" y="2645546"/>
                <a:ext cx="3600000" cy="4212454"/>
              </a:xfrm>
              <a:prstGeom prst="rect">
                <a:avLst/>
              </a:prstGeom>
              <a:blipFill>
                <a:blip r:embed="rId5" cstate="screen"/>
                <a:srcRect/>
                <a:stretch>
                  <a:fillRect/>
                </a:stretch>
              </a:blip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17" name="îSliḑé"/>
              <p:cNvSpPr/>
              <p:nvPr/>
            </p:nvSpPr>
            <p:spPr>
              <a:xfrm>
                <a:off x="660400" y="5627273"/>
                <a:ext cx="3600000" cy="1230725"/>
              </a:xfrm>
              <a:prstGeom prst="rect">
                <a:avLst/>
              </a:prstGeom>
              <a:solidFill>
                <a:schemeClr val="accent6">
                  <a:lumMod val="50000"/>
                  <a:alpha val="70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19" name="íšļïḓê"/>
              <p:cNvSpPr txBox="1"/>
              <p:nvPr/>
            </p:nvSpPr>
            <p:spPr>
              <a:xfrm>
                <a:off x="570418" y="5361945"/>
                <a:ext cx="1053660" cy="16529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9600" dirty="0">
                    <a:solidFill>
                      <a:schemeClr val="bg1">
                        <a:alpha val="40000"/>
                      </a:schemeClr>
                    </a:solidFill>
                  </a:rPr>
                  <a:t>2</a:t>
                </a:r>
                <a:endParaRPr lang="zh-CN" altLang="en-US" sz="9600" dirty="0">
                  <a:solidFill>
                    <a:schemeClr val="bg1">
                      <a:alpha val="40000"/>
                    </a:schemeClr>
                  </a:solidFill>
                </a:endParaRPr>
              </a:p>
            </p:txBody>
          </p:sp>
        </p:grpSp>
        <p:grpSp>
          <p:nvGrpSpPr>
            <p:cNvPr id="7" name="î$ľíḋe"/>
            <p:cNvGrpSpPr/>
            <p:nvPr/>
          </p:nvGrpSpPr>
          <p:grpSpPr>
            <a:xfrm>
              <a:off x="7825792" y="2403430"/>
              <a:ext cx="3693108" cy="4454570"/>
              <a:chOff x="567292" y="2403430"/>
              <a:chExt cx="3693108" cy="4454570"/>
            </a:xfrm>
          </p:grpSpPr>
          <p:sp>
            <p:nvSpPr>
              <p:cNvPr id="8" name="iṥļïde"/>
              <p:cNvSpPr/>
              <p:nvPr/>
            </p:nvSpPr>
            <p:spPr>
              <a:xfrm>
                <a:off x="660400" y="2645546"/>
                <a:ext cx="3600000" cy="42124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9" name="iṥḻîḓê"/>
              <p:cNvSpPr/>
              <p:nvPr/>
            </p:nvSpPr>
            <p:spPr>
              <a:xfrm>
                <a:off x="660400" y="2645546"/>
                <a:ext cx="3600000" cy="1231976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11" name="ïşlidé"/>
              <p:cNvSpPr txBox="1"/>
              <p:nvPr/>
            </p:nvSpPr>
            <p:spPr>
              <a:xfrm>
                <a:off x="567292" y="2403430"/>
                <a:ext cx="1053660" cy="16529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9600" dirty="0">
                    <a:solidFill>
                      <a:schemeClr val="bg1">
                        <a:alpha val="40000"/>
                      </a:schemeClr>
                    </a:solidFill>
                  </a:rPr>
                  <a:t>3</a:t>
                </a:r>
                <a:endParaRPr lang="zh-CN" altLang="en-US" sz="9600" dirty="0">
                  <a:solidFill>
                    <a:schemeClr val="bg1">
                      <a:alpha val="40000"/>
                    </a:schemeClr>
                  </a:solidFill>
                </a:endParaRPr>
              </a:p>
            </p:txBody>
          </p:sp>
        </p:grpSp>
      </p:grpSp>
      <p:sp>
        <p:nvSpPr>
          <p:cNvPr id="37" name="object 10"/>
          <p:cNvSpPr txBox="1"/>
          <p:nvPr/>
        </p:nvSpPr>
        <p:spPr>
          <a:xfrm>
            <a:off x="1496722" y="1880835"/>
            <a:ext cx="269019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zh-CN" altLang="en-US" sz="1400" b="1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产业升级</a:t>
            </a:r>
            <a:endParaRPr lang="zh-CN" altLang="en-US" sz="1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劳动密集型向高科技应用转化</a:t>
            </a:r>
            <a:endParaRPr lang="en-US" altLang="zh-CN" sz="1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spc="4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18</a:t>
            </a:r>
            <a:r>
              <a:rPr lang="zh-CN" altLang="en-US" sz="1200" spc="4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条全自动线已投产全新全自动组装设备生产线</a:t>
            </a:r>
            <a:endParaRPr lang="zh-CN" altLang="en-US" sz="12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object 11"/>
          <p:cNvSpPr txBox="1"/>
          <p:nvPr/>
        </p:nvSpPr>
        <p:spPr>
          <a:xfrm>
            <a:off x="5265202" y="4932266"/>
            <a:ext cx="253000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ct val="150000"/>
              </a:lnSpc>
            </a:pPr>
            <a:r>
              <a:rPr lang="zh-CN" altLang="en-US" sz="1400" b="1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提高生产效率</a:t>
            </a: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降低劳动力强度</a:t>
            </a:r>
            <a:endParaRPr lang="zh-CN" altLang="en-US" sz="1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8255" marR="3175">
              <a:lnSpc>
                <a:spcPct val="150000"/>
              </a:lnSpc>
            </a:pPr>
            <a:r>
              <a:rPr lang="zh-CN" altLang="en-US" sz="1100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人数减</a:t>
            </a:r>
            <a:r>
              <a:rPr lang="zh-CN" altLang="en-US" sz="1100" spc="57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少</a:t>
            </a:r>
            <a:r>
              <a:rPr lang="en-US" altLang="zh-CN" sz="1100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en-US" altLang="zh-CN" sz="1100" spc="47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lang="en-US" altLang="zh-CN" sz="11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%  </a:t>
            </a:r>
          </a:p>
          <a:p>
            <a:pPr marL="8255" marR="3175">
              <a:lnSpc>
                <a:spcPct val="150000"/>
              </a:lnSpc>
            </a:pPr>
            <a:r>
              <a:rPr lang="zh-CN" altLang="en-US" sz="1100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产能提</a:t>
            </a:r>
            <a:r>
              <a:rPr lang="zh-CN" altLang="en-US" sz="1100" spc="57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高</a:t>
            </a:r>
            <a:r>
              <a:rPr lang="en-US" altLang="zh-CN" sz="1100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1100" spc="47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lang="en-US" altLang="zh-CN" sz="11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%</a:t>
            </a:r>
            <a:endParaRPr lang="zh-CN" altLang="en-US" sz="11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object 13"/>
          <p:cNvSpPr txBox="1"/>
          <p:nvPr/>
        </p:nvSpPr>
        <p:spPr>
          <a:xfrm>
            <a:off x="8808170" y="1934695"/>
            <a:ext cx="2642086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ct val="150000"/>
              </a:lnSpc>
            </a:pPr>
            <a:r>
              <a:rPr lang="zh-CN" altLang="en-US" sz="1400" b="1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提高加工精度</a:t>
            </a: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提升客户满意度</a:t>
            </a:r>
            <a:endParaRPr lang="zh-CN" altLang="en-US" sz="1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43815" marR="3175" indent="-35560">
              <a:lnSpc>
                <a:spcPct val="150000"/>
              </a:lnSpc>
            </a:pPr>
            <a:r>
              <a:rPr lang="zh-CN" altLang="en-US" sz="1200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新购</a:t>
            </a:r>
            <a:r>
              <a:rPr lang="en-US" altLang="zh-CN" sz="1200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200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台</a:t>
            </a:r>
            <a:r>
              <a:rPr lang="zh-CN" altLang="en-US" sz="1200" spc="47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全</a:t>
            </a:r>
            <a:r>
              <a:rPr lang="zh-CN" altLang="en-US" sz="1200" spc="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新</a:t>
            </a:r>
            <a:r>
              <a:rPr lang="en-US" altLang="zh-CN" sz="1200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200" spc="47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代</a:t>
            </a:r>
            <a:r>
              <a:rPr lang="zh-CN" altLang="en-US" sz="1200" spc="5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线</a:t>
            </a:r>
            <a:r>
              <a:rPr lang="zh-CN" altLang="en-US" sz="1200" spc="47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设</a:t>
            </a:r>
            <a:r>
              <a:rPr lang="zh-CN" altLang="en-US" sz="1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备  </a:t>
            </a:r>
            <a:endParaRPr lang="en-US" altLang="zh-CN" sz="12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43815" marR="3175" indent="-35560">
              <a:lnSpc>
                <a:spcPct val="150000"/>
              </a:lnSpc>
            </a:pPr>
            <a:r>
              <a:rPr lang="zh-CN" altLang="en-US" sz="1200" spc="43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全自动组装精度全面提升</a:t>
            </a:r>
            <a:endParaRPr lang="zh-CN" altLang="en-US" sz="12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object 17"/>
          <p:cNvSpPr txBox="1"/>
          <p:nvPr/>
        </p:nvSpPr>
        <p:spPr>
          <a:xfrm>
            <a:off x="660400" y="490185"/>
            <a:ext cx="4205912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核心能力</a:t>
            </a:r>
            <a:r>
              <a:rPr 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spc="169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自动组装生产线</a:t>
            </a:r>
            <a:r>
              <a:rPr lang="zh-CN" altLang="en-US" sz="2500" spc="-436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17"/>
          <p:cNvSpPr txBox="1"/>
          <p:nvPr/>
        </p:nvSpPr>
        <p:spPr>
          <a:xfrm>
            <a:off x="660399" y="490185"/>
            <a:ext cx="687988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核心能力</a:t>
            </a:r>
            <a:r>
              <a:rPr lang="en-US" sz="2500" spc="-3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spc="-3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组装工序 </a:t>
            </a:r>
            <a:r>
              <a:rPr lang="zh-CN" altLang="en-US" sz="2500" spc="169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精益线</a:t>
            </a:r>
            <a:endParaRPr lang="zh-CN" altLang="en-US" sz="2500" spc="169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8255"/>
            <a:r>
              <a:rPr lang="zh-CN" altLang="en-US" sz="2500" spc="-436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2" y="1214877"/>
            <a:ext cx="28894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03" y="1214877"/>
            <a:ext cx="288403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263" y="1227809"/>
            <a:ext cx="28894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1" y="3853961"/>
            <a:ext cx="28894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72" y="3853960"/>
            <a:ext cx="288403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263" y="3853961"/>
            <a:ext cx="28894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矩形 27"/>
          <p:cNvSpPr/>
          <p:nvPr/>
        </p:nvSpPr>
        <p:spPr>
          <a:xfrm>
            <a:off x="1107681" y="3331537"/>
            <a:ext cx="2836800" cy="347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精益标杆线</a:t>
            </a:r>
          </a:p>
        </p:txBody>
      </p:sp>
      <p:sp>
        <p:nvSpPr>
          <p:cNvPr id="29" name="矩形 28"/>
          <p:cNvSpPr/>
          <p:nvPr/>
        </p:nvSpPr>
        <p:spPr>
          <a:xfrm>
            <a:off x="4678181" y="3349136"/>
            <a:ext cx="2836800" cy="347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系统导入</a:t>
            </a:r>
          </a:p>
        </p:txBody>
      </p:sp>
      <p:sp>
        <p:nvSpPr>
          <p:cNvPr id="30" name="矩形 29"/>
          <p:cNvSpPr/>
          <p:nvPr/>
        </p:nvSpPr>
        <p:spPr>
          <a:xfrm>
            <a:off x="8182399" y="3367112"/>
            <a:ext cx="2836800" cy="347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精益车间看板管理</a:t>
            </a:r>
          </a:p>
        </p:txBody>
      </p:sp>
      <p:sp>
        <p:nvSpPr>
          <p:cNvPr id="33" name="矩形 32"/>
          <p:cNvSpPr/>
          <p:nvPr/>
        </p:nvSpPr>
        <p:spPr>
          <a:xfrm>
            <a:off x="4678181" y="5985260"/>
            <a:ext cx="2836800" cy="347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精益车间休息区</a:t>
            </a:r>
          </a:p>
        </p:txBody>
      </p:sp>
      <p:sp>
        <p:nvSpPr>
          <p:cNvPr id="34" name="矩形 33"/>
          <p:cNvSpPr/>
          <p:nvPr/>
        </p:nvSpPr>
        <p:spPr>
          <a:xfrm>
            <a:off x="1107682" y="5973419"/>
            <a:ext cx="2836800" cy="347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精益车间地面标示</a:t>
            </a:r>
          </a:p>
        </p:txBody>
      </p:sp>
      <p:sp>
        <p:nvSpPr>
          <p:cNvPr id="35" name="矩形 34"/>
          <p:cNvSpPr/>
          <p:nvPr/>
        </p:nvSpPr>
        <p:spPr>
          <a:xfrm>
            <a:off x="8196467" y="5973418"/>
            <a:ext cx="2836800" cy="347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休息区水杯架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57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85976" y="5420362"/>
            <a:ext cx="5010024" cy="1069144"/>
          </a:xfrm>
          <a:prstGeom prst="rect">
            <a:avLst/>
          </a:prstGeom>
          <a:solidFill>
            <a:schemeClr val="accent3">
              <a:alpha val="85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object 17"/>
          <p:cNvSpPr txBox="1"/>
          <p:nvPr/>
        </p:nvSpPr>
        <p:spPr>
          <a:xfrm>
            <a:off x="660400" y="490185"/>
            <a:ext cx="4205912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核心能力</a:t>
            </a:r>
            <a:r>
              <a:rPr 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spc="169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新工艺</a:t>
            </a:r>
            <a:endParaRPr lang="zh-CN" altLang="en-US"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984783" y="1080206"/>
            <a:ext cx="4062363" cy="5415502"/>
            <a:chOff x="1399529" y="1080206"/>
            <a:chExt cx="4062363" cy="5415502"/>
          </a:xfrm>
        </p:grpSpPr>
        <p:sp>
          <p:nvSpPr>
            <p:cNvPr id="26" name="矩形 25"/>
            <p:cNvSpPr/>
            <p:nvPr/>
          </p:nvSpPr>
          <p:spPr>
            <a:xfrm>
              <a:off x="1504502" y="4869700"/>
              <a:ext cx="1944000" cy="1620000"/>
            </a:xfrm>
            <a:prstGeom prst="rect">
              <a:avLst/>
            </a:prstGeom>
            <a:gradFill flip="none" rotWithShape="1">
              <a:gsLst>
                <a:gs pos="100000">
                  <a:srgbClr val="8BD0E7"/>
                </a:gs>
                <a:gs pos="16000">
                  <a:srgbClr val="1B86C5"/>
                </a:gs>
              </a:gsLst>
              <a:lin ang="5400000" scaled="0"/>
              <a:tileRect/>
            </a:gra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17892" y="4869700"/>
              <a:ext cx="1944000" cy="1620000"/>
            </a:xfrm>
            <a:prstGeom prst="rect">
              <a:avLst/>
            </a:prstGeom>
            <a:gradFill flip="none" rotWithShape="1">
              <a:gsLst>
                <a:gs pos="100000">
                  <a:srgbClr val="8BD0E7"/>
                </a:gs>
                <a:gs pos="16000">
                  <a:srgbClr val="1B86C5"/>
                </a:gs>
              </a:gsLst>
              <a:lin ang="5400000" scaled="0"/>
              <a:tileRect/>
            </a:gra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2050" name="Picture 2" descr="C:\Users\Administrator\Desktop\IMG_937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29" r="5981"/>
            <a:stretch>
              <a:fillRect/>
            </a:stretch>
          </p:blipFill>
          <p:spPr bwMode="auto">
            <a:xfrm>
              <a:off x="1502817" y="4872813"/>
              <a:ext cx="1944000" cy="161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istrator\Desktop\IMG_938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0228"/>
            <a:stretch>
              <a:fillRect/>
            </a:stretch>
          </p:blipFill>
          <p:spPr bwMode="auto">
            <a:xfrm>
              <a:off x="3517148" y="4866588"/>
              <a:ext cx="1944000" cy="1624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1399529" y="1080206"/>
              <a:ext cx="1211854" cy="37638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soft" dir="tl">
                <a:rot lat="0" lon="0" rev="0"/>
              </a:lightRig>
            </a:scene3d>
            <a:sp3d>
              <a:bevelT w="165100" prst="coolSlant"/>
            </a:sp3d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1pPr>
              <a:lvl2pPr marL="4572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2pPr>
              <a:lvl3pPr marL="9144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3pPr>
              <a:lvl4pPr marL="13716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4pPr>
              <a:lvl5pPr marL="18288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9pPr>
            </a:lstStyle>
            <a:p>
              <a:pPr algn="l" eaLnBrk="1" hangingPunct="1">
                <a:defRPr/>
              </a:pPr>
              <a:r>
                <a:rPr lang="zh-CN" altLang="en-US" b="1" dirty="0">
                  <a:ln w="0"/>
                  <a:solidFill>
                    <a:schemeClr val="accent3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车间介绍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1504503" y="3180603"/>
              <a:ext cx="1944000" cy="1620000"/>
            </a:xfrm>
            <a:prstGeom prst="rect">
              <a:avLst/>
            </a:prstGeom>
            <a:gradFill flip="none" rotWithShape="1">
              <a:gsLst>
                <a:gs pos="100000">
                  <a:srgbClr val="8BD0E7"/>
                </a:gs>
                <a:gs pos="16000">
                  <a:srgbClr val="1B86C5"/>
                </a:gs>
              </a:gsLst>
              <a:lin ang="5400000" scaled="0"/>
              <a:tileRect/>
            </a:gra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517892" y="3178989"/>
              <a:ext cx="1944000" cy="1620000"/>
            </a:xfrm>
            <a:prstGeom prst="rect">
              <a:avLst/>
            </a:prstGeom>
            <a:gradFill flip="none" rotWithShape="1">
              <a:gsLst>
                <a:gs pos="100000">
                  <a:srgbClr val="8BD0E7"/>
                </a:gs>
                <a:gs pos="16000">
                  <a:srgbClr val="1B86C5"/>
                </a:gs>
              </a:gsLst>
              <a:lin ang="5400000" scaled="0"/>
              <a:tileRect/>
            </a:gra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027" name="Picture 3" descr="C:\Users\Administrator\Desktop\IMG_938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1"/>
            <a:stretch>
              <a:fillRect/>
            </a:stretch>
          </p:blipFill>
          <p:spPr bwMode="auto">
            <a:xfrm>
              <a:off x="1508374" y="1491947"/>
              <a:ext cx="1944000" cy="1619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IMG_939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7" r="13808"/>
            <a:stretch>
              <a:fillRect/>
            </a:stretch>
          </p:blipFill>
          <p:spPr bwMode="auto">
            <a:xfrm>
              <a:off x="3517151" y="1487217"/>
              <a:ext cx="1944741" cy="1621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Administrator\Desktop\IMG_941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8" r="15861"/>
            <a:stretch>
              <a:fillRect/>
            </a:stretch>
          </p:blipFill>
          <p:spPr bwMode="auto">
            <a:xfrm>
              <a:off x="1504502" y="3177928"/>
              <a:ext cx="1942214" cy="1621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1510161" y="2775326"/>
              <a:ext cx="1942213" cy="333757"/>
            </a:xfrm>
            <a:prstGeom prst="rect">
              <a:avLst/>
            </a:prstGeom>
            <a:solidFill>
              <a:schemeClr val="accent3">
                <a:alpha val="64000"/>
              </a:schemeClr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028" name="Picture 4" descr="C:\Users\Administrator\Desktop\IMG_938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67" r="7978" b="11599"/>
            <a:stretch>
              <a:fillRect/>
            </a:stretch>
          </p:blipFill>
          <p:spPr bwMode="auto">
            <a:xfrm>
              <a:off x="3517150" y="3177927"/>
              <a:ext cx="1944742" cy="162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1576403" y="2793571"/>
              <a:ext cx="1800200" cy="3132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1pPr>
              <a:lvl2pPr marL="4572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2pPr>
              <a:lvl3pPr marL="9144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3pPr>
              <a:lvl4pPr marL="13716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4pPr>
              <a:lvl5pPr marL="18288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400" dirty="0">
                  <a:ln w="0"/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精密测量室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3517150" y="2774923"/>
              <a:ext cx="1942213" cy="333757"/>
            </a:xfrm>
            <a:prstGeom prst="rect">
              <a:avLst/>
            </a:prstGeom>
            <a:solidFill>
              <a:schemeClr val="accent3">
                <a:alpha val="64000"/>
              </a:schemeClr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590001" y="2793571"/>
              <a:ext cx="1800200" cy="31322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soft" dir="tl">
                <a:rot lat="0" lon="0" rev="0"/>
              </a:lightRig>
            </a:scene3d>
            <a:sp3d>
              <a:bevelT w="165100" prst="coolSlant"/>
            </a:sp3d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1pPr>
              <a:lvl2pPr marL="4572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2pPr>
              <a:lvl3pPr marL="9144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3pPr>
              <a:lvl4pPr marL="13716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4pPr>
              <a:lvl5pPr marL="18288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400" dirty="0">
                  <a:ln w="0"/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印刷车间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1505323" y="4466775"/>
              <a:ext cx="1942213" cy="333757"/>
            </a:xfrm>
            <a:prstGeom prst="rect">
              <a:avLst/>
            </a:prstGeom>
            <a:solidFill>
              <a:schemeClr val="accent3">
                <a:alpha val="64000"/>
              </a:schemeClr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73090" y="4472960"/>
              <a:ext cx="1800200" cy="31322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soft" dir="tl">
                <a:rot lat="0" lon="0" rev="0"/>
              </a:lightRig>
            </a:scene3d>
            <a:sp3d>
              <a:bevelT w="165100" prst="coolSlant"/>
            </a:sp3d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1pPr>
              <a:lvl2pPr marL="4572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2pPr>
              <a:lvl3pPr marL="9144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3pPr>
              <a:lvl4pPr marL="13716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4pPr>
              <a:lvl5pPr marL="18288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400" dirty="0">
                  <a:ln w="0"/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真空镀膜车间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1505323" y="6155749"/>
              <a:ext cx="1942213" cy="333757"/>
            </a:xfrm>
            <a:prstGeom prst="rect">
              <a:avLst/>
            </a:prstGeom>
            <a:solidFill>
              <a:schemeClr val="accent3">
                <a:alpha val="64000"/>
              </a:schemeClr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42849" y="6166387"/>
              <a:ext cx="1467160" cy="31322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soft" dir="tl">
                <a:rot lat="0" lon="0" rev="0"/>
              </a:lightRig>
            </a:scene3d>
            <a:sp3d>
              <a:bevelT w="165100" prst="coolSlant"/>
            </a:sp3d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1pPr>
              <a:lvl2pPr marL="4572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2pPr>
              <a:lvl3pPr marL="9144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3pPr>
              <a:lvl4pPr marL="13716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4pPr>
              <a:lvl5pPr marL="18288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400" dirty="0">
                  <a:ln w="0"/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激光切割车间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3514483" y="4467869"/>
              <a:ext cx="1942213" cy="333757"/>
            </a:xfrm>
            <a:prstGeom prst="rect">
              <a:avLst/>
            </a:prstGeom>
            <a:solidFill>
              <a:schemeClr val="accent3">
                <a:alpha val="64000"/>
              </a:schemeClr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607459" y="4474011"/>
              <a:ext cx="1800200" cy="31322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soft" dir="tl">
                <a:rot lat="0" lon="0" rev="0"/>
              </a:lightRig>
            </a:scene3d>
            <a:sp3d>
              <a:bevelT w="165100" prst="coolSlant"/>
            </a:sp3d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1pPr>
              <a:lvl2pPr marL="4572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2pPr>
              <a:lvl3pPr marL="9144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3pPr>
              <a:lvl4pPr marL="13716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4pPr>
              <a:lvl5pPr marL="18288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400" dirty="0">
                  <a:ln w="0"/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磁控镀膜线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3514483" y="6155749"/>
              <a:ext cx="1942213" cy="333757"/>
            </a:xfrm>
            <a:prstGeom prst="rect">
              <a:avLst/>
            </a:prstGeom>
            <a:solidFill>
              <a:schemeClr val="accent3">
                <a:alpha val="64000"/>
              </a:schemeClr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769819" y="6166387"/>
              <a:ext cx="1467160" cy="32932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soft" dir="tl">
                <a:rot lat="0" lon="0" rev="0"/>
              </a:lightRig>
            </a:scene3d>
            <a:sp3d>
              <a:bevelT w="165100" prst="coolSlant"/>
            </a:sp3d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1pPr>
              <a:lvl2pPr marL="4572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2pPr>
              <a:lvl3pPr marL="9144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3pPr>
              <a:lvl4pPr marL="13716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4pPr>
              <a:lvl5pPr marL="1828800" algn="ctr" rtl="0" fontAlgn="base" latinLnBrk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仿宋_GB2312" pitchFamily="49" charset="-122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CN" sz="1400" dirty="0">
                  <a:ln w="0"/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  <a:cs typeface="仿宋" panose="02010609060101010101" charset="-122"/>
                </a:rPr>
                <a:t>UV</a:t>
              </a:r>
              <a:r>
                <a:rPr lang="zh-CN" altLang="en-US" sz="1400" dirty="0">
                  <a:ln w="0"/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  <a:cs typeface="仿宋" panose="02010609060101010101" charset="-122"/>
                </a:rPr>
                <a:t>纹理转印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85977" y="1487217"/>
            <a:ext cx="5010024" cy="3933145"/>
            <a:chOff x="5708406" y="1487217"/>
            <a:chExt cx="5833316" cy="4579475"/>
          </a:xfrm>
        </p:grpSpPr>
        <p:pic>
          <p:nvPicPr>
            <p:cNvPr id="37" name="Picture 7" descr="C:\Users\Administrator\Desktop\微信图片_20200320141244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7"/>
            <a:stretch>
              <a:fillRect/>
            </a:stretch>
          </p:blipFill>
          <p:spPr bwMode="auto">
            <a:xfrm>
              <a:off x="5708406" y="3736908"/>
              <a:ext cx="5833316" cy="232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C:\Users\Administrator\Desktop\微信图片_20200320141228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/>
            <a:stretch>
              <a:fillRect/>
            </a:stretch>
          </p:blipFill>
          <p:spPr bwMode="auto">
            <a:xfrm>
              <a:off x="8631047" y="1487217"/>
              <a:ext cx="2910675" cy="2217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9" descr="C:\Users\Administrator\Desktop\微信图片_20200320141214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"/>
            <a:stretch>
              <a:fillRect/>
            </a:stretch>
          </p:blipFill>
          <p:spPr bwMode="auto">
            <a:xfrm>
              <a:off x="5714410" y="1487217"/>
              <a:ext cx="2881612" cy="2217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矩形 39"/>
          <p:cNvSpPr/>
          <p:nvPr/>
        </p:nvSpPr>
        <p:spPr>
          <a:xfrm>
            <a:off x="970839" y="1080206"/>
            <a:ext cx="1652399" cy="37638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zh-CN" altLang="en-US" b="1" dirty="0">
                <a:ln w="0"/>
                <a:solidFill>
                  <a:schemeClr val="accent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复合板材工艺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36317" y="5442838"/>
            <a:ext cx="46455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仿宋" panose="02010609060101010101" charset="-122"/>
              </a:rPr>
              <a:t>复合材料，防爆膜产品的印刷，</a:t>
            </a:r>
            <a:r>
              <a:rPr lang="en-US" altLang="zh-CN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仿宋" panose="02010609060101010101" charset="-122"/>
              </a:rPr>
              <a:t>UV</a:t>
            </a: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仿宋" panose="02010609060101010101" charset="-122"/>
              </a:rPr>
              <a:t>纹理转印，光学镀膜等。产品膜系丰富，色泽饱满鲜艳，符合客户</a:t>
            </a:r>
            <a:r>
              <a:rPr lang="en-US" altLang="zh-CN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仿宋" panose="02010609060101010101" charset="-122"/>
              </a:rPr>
              <a:t>2.5D,3D</a:t>
            </a:r>
            <a:r>
              <a:rPr lang="zh-CN" altLang="en-US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仿宋" panose="02010609060101010101" charset="-122"/>
              </a:rPr>
              <a:t>的设计要求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7"/>
          <p:cNvSpPr txBox="1"/>
          <p:nvPr/>
        </p:nvSpPr>
        <p:spPr>
          <a:xfrm>
            <a:off x="660399" y="490185"/>
            <a:ext cx="671487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质量管控</a:t>
            </a:r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能力</a:t>
            </a:r>
            <a:r>
              <a:rPr 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spc="-3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质量及相关管理体系</a:t>
            </a:r>
            <a:endParaRPr lang="zh-CN" altLang="en-US"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91" y="1917369"/>
            <a:ext cx="1512000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圆角矩形 1"/>
          <p:cNvSpPr>
            <a:spLocks noChangeArrowheads="1"/>
          </p:cNvSpPr>
          <p:nvPr/>
        </p:nvSpPr>
        <p:spPr bwMode="auto">
          <a:xfrm>
            <a:off x="884419" y="4403188"/>
            <a:ext cx="10313234" cy="16318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101215" tIns="50607" rIns="101215" bIns="50607"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76" y="1917369"/>
            <a:ext cx="1496250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44" y="1917370"/>
            <a:ext cx="1522321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75" y="1917369"/>
            <a:ext cx="1531232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23" y="1917369"/>
            <a:ext cx="1527534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1157901" y="1477399"/>
            <a:ext cx="1524386" cy="25200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ISO9001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44848" y="1477778"/>
            <a:ext cx="1524386" cy="25200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ISO14001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341023" y="1477778"/>
            <a:ext cx="1524386" cy="25200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ISO27001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81467" y="1477778"/>
            <a:ext cx="1524386" cy="25200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ISO45001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413869" y="1477283"/>
            <a:ext cx="1524386" cy="25200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8528" rtlCol="0" anchor="t"/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QC080000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object 19"/>
          <p:cNvSpPr txBox="1"/>
          <p:nvPr/>
        </p:nvSpPr>
        <p:spPr>
          <a:xfrm>
            <a:off x="1169579" y="4419214"/>
            <a:ext cx="6006792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ISO9001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质量管理体系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2020/04/01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取得证书；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ISO14001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环境管理体系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2020/11/04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取得证书；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ISO27001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信息安全管理体系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2020/03/13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取得证书；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ISO45001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职业健康安全管理体系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于</a:t>
            </a:r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2020/11/04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证书；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QC080000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有害物质过程管理体系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2020/05/12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取得证书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7"/>
          <p:cNvSpPr txBox="1"/>
          <p:nvPr/>
        </p:nvSpPr>
        <p:spPr>
          <a:xfrm>
            <a:off x="660399" y="490185"/>
            <a:ext cx="513251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质量管控</a:t>
            </a:r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能力</a:t>
            </a:r>
            <a:r>
              <a:rPr 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0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测量和测试能力</a:t>
            </a:r>
            <a:endParaRPr lang="zh-CN" altLang="en-US" sz="20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Picture 2" descr="IMG_0504"/>
          <p:cNvPicPr preferRelativeResize="0">
            <a:picLocks noChangeArrowheads="1"/>
          </p:cNvPicPr>
          <p:nvPr/>
        </p:nvPicPr>
        <p:blipFill>
          <a:blip r:embed="rId3" cstate="print"/>
          <a:srcRect l="18452" t="10052" r="21825"/>
          <a:stretch>
            <a:fillRect/>
          </a:stretch>
        </p:blipFill>
        <p:spPr bwMode="auto">
          <a:xfrm>
            <a:off x="795550" y="1222138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20130926_152516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935" y="1223854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MG_0494"/>
          <p:cNvPicPr preferRelativeResize="0">
            <a:picLocks noChangeArrowheads="1"/>
          </p:cNvPicPr>
          <p:nvPr/>
        </p:nvPicPr>
        <p:blipFill>
          <a:blip r:embed="rId5" cstate="print"/>
          <a:srcRect l="9723" t="2910" r="10715"/>
          <a:stretch>
            <a:fillRect/>
          </a:stretch>
        </p:blipFill>
        <p:spPr bwMode="auto">
          <a:xfrm>
            <a:off x="5186138" y="1228059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IMG_0497"/>
          <p:cNvPicPr preferRelativeResize="0">
            <a:picLocks noChangeArrowheads="1"/>
          </p:cNvPicPr>
          <p:nvPr/>
        </p:nvPicPr>
        <p:blipFill>
          <a:blip r:embed="rId6" cstate="print"/>
          <a:srcRect l="8928" t="8730" r="11508" b="3175"/>
          <a:stretch>
            <a:fillRect/>
          </a:stretch>
        </p:blipFill>
        <p:spPr bwMode="auto">
          <a:xfrm>
            <a:off x="7435690" y="1222138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IMG_0322"/>
          <p:cNvPicPr preferRelativeResize="0">
            <a:picLocks noChangeArrowheads="1"/>
          </p:cNvPicPr>
          <p:nvPr/>
        </p:nvPicPr>
        <p:blipFill>
          <a:blip r:embed="rId7" cstate="print"/>
          <a:srcRect l="25000" t="15079" r="13095" b="14551"/>
          <a:stretch>
            <a:fillRect/>
          </a:stretch>
        </p:blipFill>
        <p:spPr bwMode="auto">
          <a:xfrm>
            <a:off x="9607884" y="1208070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_x0020_2" descr="DSC09687.JPG"/>
          <p:cNvPicPr preferRelativeResize="0">
            <a:picLocks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801078" y="3710432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48" descr="29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15628" y="3697322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42" descr="23.JPG"/>
          <p:cNvPicPr preferRelativeResize="0">
            <a:picLocks noChangeArrowheads="1"/>
          </p:cNvPicPr>
          <p:nvPr/>
        </p:nvPicPr>
        <p:blipFill>
          <a:blip r:embed="rId11" cstate="print">
            <a:lum bright="10000"/>
          </a:blip>
          <a:srcRect/>
          <a:stretch>
            <a:fillRect/>
          </a:stretch>
        </p:blipFill>
        <p:spPr bwMode="auto">
          <a:xfrm>
            <a:off x="5186282" y="3714129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振动耐磨试验机"/>
          <p:cNvPicPr preferRelativeResize="0">
            <a:picLocks noChangeArrowheads="1"/>
          </p:cNvPicPr>
          <p:nvPr/>
        </p:nvPicPr>
        <p:blipFill>
          <a:blip r:embed="rId12" cstate="print"/>
          <a:srcRect l="8438" r="7657" b="3400"/>
          <a:stretch>
            <a:fillRect/>
          </a:stretch>
        </p:blipFill>
        <p:spPr bwMode="auto">
          <a:xfrm>
            <a:off x="7462491" y="3697321"/>
            <a:ext cx="1800000" cy="1800000"/>
          </a:xfrm>
          <a:prstGeom prst="rect">
            <a:avLst/>
          </a:prstGeom>
          <a:noFill/>
        </p:spPr>
      </p:pic>
      <p:pic>
        <p:nvPicPr>
          <p:cNvPr id="21" name="Picture 39"/>
          <p:cNvPicPr preferRelativeResize="0">
            <a:picLocks noChangeArrowheads="1"/>
          </p:cNvPicPr>
          <p:nvPr/>
        </p:nvPicPr>
        <p:blipFill>
          <a:blip r:embed="rId13" cstate="print"/>
          <a:srcRect l="1172" t="18164" r="21407" b="15039"/>
          <a:stretch>
            <a:fillRect/>
          </a:stretch>
        </p:blipFill>
        <p:spPr bwMode="auto">
          <a:xfrm>
            <a:off x="9617223" y="3707027"/>
            <a:ext cx="1800000" cy="18000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  <p:sp>
        <p:nvSpPr>
          <p:cNvPr id="23" name="矩形 22"/>
          <p:cNvSpPr/>
          <p:nvPr/>
        </p:nvSpPr>
        <p:spPr>
          <a:xfrm>
            <a:off x="711113" y="5993126"/>
            <a:ext cx="8420225" cy="42448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685800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华誉</a:t>
            </a:r>
            <a:r>
              <a:rPr lang="zh-CN" altLang="en-US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关键检测设备清单见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附件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主要检测设备清单</a:t>
            </a:r>
            <a:r>
              <a:rPr lang="en-US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  <a:endParaRPr lang="en-US" altLang="zh-CN" kern="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995935" y="3011945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184313" y="3011945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443882" y="2997876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607884" y="2997876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617223" y="5482848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457950" y="5481640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188342" y="5496915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010003" y="5481640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08052" y="5495708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95550" y="3006455"/>
            <a:ext cx="1800000" cy="333757"/>
          </a:xfrm>
          <a:prstGeom prst="rect">
            <a:avLst/>
          </a:prstGeom>
          <a:solidFill>
            <a:schemeClr val="accent3">
              <a:alpha val="64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50014" y="3032475"/>
            <a:ext cx="1800200" cy="3127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三</a:t>
            </a:r>
            <a:r>
              <a:rPr lang="zh-CN" altLang="en-US" sz="1400" dirty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坐标测量</a:t>
            </a: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机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995735" y="3018855"/>
            <a:ext cx="1800200" cy="3127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CNC</a:t>
            </a:r>
            <a:r>
              <a:rPr lang="zh-CN" altLang="en-US" sz="1400" dirty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视像测量</a:t>
            </a: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机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160106" y="3046992"/>
            <a:ext cx="1800200" cy="32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工具显微镜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443882" y="2992178"/>
            <a:ext cx="1800200" cy="32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影像测量</a:t>
            </a: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仪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607884" y="3006455"/>
            <a:ext cx="1800200" cy="3127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低</a:t>
            </a:r>
            <a:r>
              <a:rPr lang="zh-CN" altLang="en-US" sz="1400" dirty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力度高度</a:t>
            </a: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仪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01078" y="5496915"/>
            <a:ext cx="1800200" cy="3127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恒温恒湿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009803" y="5508108"/>
            <a:ext cx="1800200" cy="3127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温度冲击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188342" y="5508108"/>
            <a:ext cx="1800200" cy="3127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盐雾测试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463826" y="5492129"/>
            <a:ext cx="1800200" cy="3127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振动耐磨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602955" y="5492129"/>
            <a:ext cx="1800200" cy="3127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1pPr>
            <a:lvl2pPr marL="4572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algn="ctr" rtl="0" fontAlgn="base" latinLnBrk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仿宋_GB2312" pitchFamily="49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dirty="0" smtClean="0">
                <a:ln w="0"/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X-Ray</a:t>
            </a:r>
            <a:endParaRPr lang="zh-CN" altLang="en-US" sz="1400" dirty="0">
              <a:ln w="0"/>
              <a:solidFill>
                <a:schemeClr val="bg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51" name="对象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63790"/>
              </p:ext>
            </p:extLst>
          </p:nvPr>
        </p:nvGraphicFramePr>
        <p:xfrm>
          <a:off x="6179648" y="5882452"/>
          <a:ext cx="1284178" cy="991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工作表" showAsIcon="1" r:id="rId14" imgW="914400" imgH="828720" progId="Excel.Sheet.8">
                  <p:embed/>
                </p:oleObj>
              </mc:Choice>
              <mc:Fallback>
                <p:oleObj name="工作表" showAsIcon="1" r:id="rId14" imgW="914400" imgH="82872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79648" y="5882452"/>
                        <a:ext cx="1284178" cy="991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883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7"/>
          <p:cNvSpPr txBox="1"/>
          <p:nvPr/>
        </p:nvSpPr>
        <p:spPr>
          <a:xfrm>
            <a:off x="660399" y="490185"/>
            <a:ext cx="513251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质量管控</a:t>
            </a:r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能力</a:t>
            </a:r>
            <a:r>
              <a:rPr 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0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测量和测试能力</a:t>
            </a:r>
            <a:endParaRPr lang="zh-CN" altLang="en-US" sz="20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81" y="1972572"/>
            <a:ext cx="2413456" cy="95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65" y="891517"/>
            <a:ext cx="2842456" cy="538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23" y="3504213"/>
            <a:ext cx="3013036" cy="190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88" y="1986640"/>
            <a:ext cx="3374940" cy="331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80" y="5813328"/>
            <a:ext cx="6480000" cy="52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670381" y="5894789"/>
            <a:ext cx="649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GOM  </a:t>
            </a:r>
            <a:r>
              <a:rPr lang="en-US" altLang="zh-TW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ATOS </a:t>
            </a:r>
            <a:r>
              <a:rPr lang="en-US" altLang="zh-TW" b="1" spc="-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Q </a:t>
            </a:r>
            <a:r>
              <a:rPr lang="en-US" altLang="zh-TW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 </a:t>
            </a:r>
            <a:r>
              <a:rPr lang="zh-TW" altLang="en-US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工业</a:t>
            </a:r>
            <a:r>
              <a:rPr lang="zh-TW" altLang="en-US" b="1" spc="-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级三维量</a:t>
            </a:r>
            <a:r>
              <a:rPr lang="zh-TW" altLang="en-US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测</a:t>
            </a:r>
            <a:r>
              <a:rPr lang="zh-CN" altLang="en-US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设备和</a:t>
            </a:r>
            <a:r>
              <a:rPr lang="zh-TW" altLang="en-US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en-US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3D</a:t>
            </a:r>
            <a:r>
              <a:rPr lang="zh-CN" altLang="en-US" b="1" spc="-3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扫描）</a:t>
            </a:r>
            <a:endParaRPr lang="zh-CN" altLang="en-US" b="1" spc="-3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7"/>
          <p:cNvSpPr txBox="1"/>
          <p:nvPr/>
        </p:nvSpPr>
        <p:spPr>
          <a:xfrm>
            <a:off x="660399" y="490185"/>
            <a:ext cx="5132515" cy="38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质量管控</a:t>
            </a:r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能力</a:t>
            </a:r>
            <a:r>
              <a:rPr lang="en-US" sz="2500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0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开发质量管理要求</a:t>
            </a:r>
            <a:endParaRPr lang="zh-CN" altLang="en-US" sz="2500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355802" y="1239824"/>
          <a:ext cx="11276561" cy="460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圆角矩形 4"/>
          <p:cNvSpPr/>
          <p:nvPr/>
        </p:nvSpPr>
        <p:spPr bwMode="auto">
          <a:xfrm>
            <a:off x="3287688" y="1805353"/>
            <a:ext cx="576064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rtlCol="0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T0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3899756" y="1815851"/>
            <a:ext cx="576064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rtlCol="0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T1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4511824" y="1805353"/>
            <a:ext cx="576064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rtlCol="0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T2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5159896" y="1805353"/>
            <a:ext cx="576064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rtlCol="0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T3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5807968" y="1805353"/>
            <a:ext cx="576064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rtlCol="0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dirty="0" err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Tn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3128619" y="1766882"/>
            <a:ext cx="3312368" cy="442546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Dot"/>
            <a:miter lim="800000"/>
          </a:ln>
        </p:spPr>
        <p:txBody>
          <a:bodyPr rtlCol="0" anchor="ctr"/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</a:pPr>
            <a:endParaRPr lang="zh-CN" altLang="en-US" sz="2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48205" y="2314936"/>
            <a:ext cx="3156617" cy="354621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、开发阶段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成立项目组团队：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QE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、营业、项目、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PIE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等；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对客户项目进行评审，并以邮件或正式联络形式反馈到各部门；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以往问题检验传承与学习；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4172735" y="2314935"/>
            <a:ext cx="3457258" cy="35462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、物料制程开发和问题闭环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模治具开发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工艺参数开发与管理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制程良率开发与管理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CPK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CTQ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的开发与管理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操作指导开发与人员培训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问题汇总与闭环管理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达到签样要求和良率达标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982033" y="2362711"/>
            <a:ext cx="3350530" cy="34984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、量产管理要求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良率优化管理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效率优化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问题闭环管理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承认管理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矩形 122"/>
          <p:cNvSpPr/>
          <p:nvPr/>
        </p:nvSpPr>
        <p:spPr>
          <a:xfrm>
            <a:off x="7072379" y="0"/>
            <a:ext cx="5119621" cy="6858000"/>
          </a:xfrm>
          <a:prstGeom prst="rect">
            <a:avLst/>
          </a:prstGeom>
          <a:solidFill>
            <a:schemeClr val="accent6">
              <a:lumMod val="50000"/>
              <a:alpha val="8000"/>
            </a:schemeClr>
          </a:solid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7809118" y="1681800"/>
            <a:ext cx="3498681" cy="4256967"/>
            <a:chOff x="7021286" y="1457745"/>
            <a:chExt cx="3820885" cy="4649003"/>
          </a:xfrm>
        </p:grpSpPr>
        <p:grpSp>
          <p:nvGrpSpPr>
            <p:cNvPr id="31" name="组合 30"/>
            <p:cNvGrpSpPr/>
            <p:nvPr/>
          </p:nvGrpSpPr>
          <p:grpSpPr>
            <a:xfrm>
              <a:off x="7747672" y="1898290"/>
              <a:ext cx="2422586" cy="3729232"/>
              <a:chOff x="2504550" y="1149745"/>
              <a:chExt cx="2422586" cy="3729232"/>
            </a:xfrm>
          </p:grpSpPr>
          <p:sp>
            <p:nvSpPr>
              <p:cNvPr id="28" name="ValueShape1"/>
              <p:cNvSpPr/>
              <p:nvPr/>
            </p:nvSpPr>
            <p:spPr>
              <a:xfrm>
                <a:off x="2504550" y="3331704"/>
                <a:ext cx="619045" cy="1546469"/>
              </a:xfrm>
              <a:prstGeom prst="upArrow">
                <a:avLst>
                  <a:gd name="adj1" fmla="val 100000"/>
                  <a:gd name="adj2" fmla="val 50000"/>
                </a:avLst>
              </a:pr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ValueShape2"/>
              <p:cNvSpPr/>
              <p:nvPr/>
            </p:nvSpPr>
            <p:spPr>
              <a:xfrm>
                <a:off x="3406321" y="2628797"/>
                <a:ext cx="619045" cy="2249376"/>
              </a:xfrm>
              <a:prstGeom prst="upArrow">
                <a:avLst>
                  <a:gd name="adj1" fmla="val 100000"/>
                  <a:gd name="adj2" fmla="val 50000"/>
                </a:avLst>
              </a:prstGeom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ValueShape3"/>
              <p:cNvSpPr/>
              <p:nvPr/>
            </p:nvSpPr>
            <p:spPr>
              <a:xfrm>
                <a:off x="4308091" y="1149745"/>
                <a:ext cx="619045" cy="3729232"/>
              </a:xfrm>
              <a:prstGeom prst="upArrow">
                <a:avLst>
                  <a:gd name="adj1" fmla="val 100000"/>
                  <a:gd name="adj2" fmla="val 50000"/>
                </a:avLst>
              </a:prstGeom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2" name="object 14"/>
            <p:cNvSpPr txBox="1"/>
            <p:nvPr/>
          </p:nvSpPr>
          <p:spPr>
            <a:xfrm>
              <a:off x="7673497" y="3652081"/>
              <a:ext cx="778677" cy="30235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/>
              <a:r>
                <a:rPr lang="en-US" b="1" spc="-3" dirty="0" smtClean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500</a:t>
              </a:r>
              <a:r>
                <a:rPr lang="zh-CN" altLang="en-US" b="1" spc="-3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object 27"/>
            <p:cNvSpPr txBox="1"/>
            <p:nvPr/>
          </p:nvSpPr>
          <p:spPr>
            <a:xfrm>
              <a:off x="8560661" y="2929424"/>
              <a:ext cx="796608" cy="3025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/>
              <a:r>
                <a:rPr lang="en-US" b="1" spc="-3" dirty="0" smtClean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735</a:t>
              </a:r>
              <a:r>
                <a:rPr lang="zh-CN" altLang="en-US" b="1" spc="-3" dirty="0" smtClean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object 27"/>
            <p:cNvSpPr txBox="1"/>
            <p:nvPr/>
          </p:nvSpPr>
          <p:spPr>
            <a:xfrm>
              <a:off x="9357269" y="1457745"/>
              <a:ext cx="1017628" cy="3025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 algn="ctr"/>
              <a:r>
                <a:rPr lang="en-US" b="1" spc="-3" dirty="0" smtClean="0">
                  <a:solidFill>
                    <a:schemeClr val="accent3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1000</a:t>
              </a:r>
              <a:r>
                <a:rPr lang="zh-CN" altLang="en-US" b="1" spc="-3" dirty="0" smtClean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" name="object 15"/>
            <p:cNvSpPr txBox="1"/>
            <p:nvPr/>
          </p:nvSpPr>
          <p:spPr>
            <a:xfrm>
              <a:off x="8415405" y="5837992"/>
              <a:ext cx="1445329" cy="2687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/>
              <a:r>
                <a:rPr sz="1600" b="1" spc="160" dirty="0">
                  <a:solidFill>
                    <a:srgbClr val="585858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月产能提升</a:t>
              </a:r>
              <a:r>
                <a:rPr sz="1600" b="1" spc="-277" dirty="0">
                  <a:solidFill>
                    <a:srgbClr val="585858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sz="1600" dirty="0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709757" y="4834041"/>
              <a:ext cx="712856" cy="403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思源黑体 CN Normal" panose="020B0400000000000000" pitchFamily="34" charset="-122"/>
                </a:rPr>
                <a:t>2021</a:t>
              </a:r>
              <a:endParaRPr lang="zh-CN" altLang="en-US" b="1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607342" y="4834041"/>
              <a:ext cx="712856" cy="403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思源黑体 CN Normal" panose="020B0400000000000000" pitchFamily="34" charset="-122"/>
                </a:rPr>
                <a:t>2022</a:t>
              </a:r>
              <a:endParaRPr lang="zh-CN" altLang="en-US" b="1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9515495" y="4834041"/>
              <a:ext cx="712856" cy="403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思源黑体 CN Normal" panose="020B0400000000000000" pitchFamily="34" charset="-122"/>
                </a:rPr>
                <a:t>2023</a:t>
              </a:r>
              <a:endParaRPr lang="zh-CN" altLang="en-US" b="1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7021286" y="5629626"/>
              <a:ext cx="382088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bject 17"/>
          <p:cNvSpPr txBox="1"/>
          <p:nvPr/>
        </p:nvSpPr>
        <p:spPr>
          <a:xfrm>
            <a:off x="660400" y="512763"/>
            <a:ext cx="2079708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华誉发展战略</a:t>
            </a:r>
          </a:p>
        </p:txBody>
      </p:sp>
      <p:grpSp>
        <p:nvGrpSpPr>
          <p:cNvPr id="42" name="#21131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20148" y="1944717"/>
            <a:ext cx="5887580" cy="3711061"/>
            <a:chOff x="3284932" y="1674016"/>
            <a:chExt cx="6072832" cy="3827829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6184905" y="2073352"/>
              <a:ext cx="3172859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6921503" y="3503392"/>
              <a:ext cx="2436261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759615" y="4965539"/>
              <a:ext cx="2598149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3284932" y="3176233"/>
              <a:ext cx="179349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3284932" y="4503709"/>
              <a:ext cx="2189660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î$lîḍê"/>
            <p:cNvGrpSpPr/>
            <p:nvPr/>
          </p:nvGrpSpPr>
          <p:grpSpPr>
            <a:xfrm>
              <a:off x="4533900" y="2073352"/>
              <a:ext cx="3124200" cy="3130396"/>
              <a:chOff x="4533900" y="2073352"/>
              <a:chExt cx="3124200" cy="3130396"/>
            </a:xfrm>
          </p:grpSpPr>
          <p:sp>
            <p:nvSpPr>
              <p:cNvPr id="64" name="íṥļïde"/>
              <p:cNvSpPr/>
              <p:nvPr/>
            </p:nvSpPr>
            <p:spPr>
              <a:xfrm>
                <a:off x="5799958" y="3518109"/>
                <a:ext cx="1629180" cy="1685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30" extrusionOk="0">
                    <a:moveTo>
                      <a:pt x="0" y="20923"/>
                    </a:moveTo>
                    <a:lnTo>
                      <a:pt x="11286" y="6129"/>
                    </a:lnTo>
                    <a:cubicBezTo>
                      <a:pt x="11927" y="5200"/>
                      <a:pt x="12365" y="4157"/>
                      <a:pt x="12572" y="3064"/>
                    </a:cubicBezTo>
                    <a:cubicBezTo>
                      <a:pt x="12765" y="2050"/>
                      <a:pt x="12756" y="1011"/>
                      <a:pt x="12545" y="0"/>
                    </a:cubicBezTo>
                    <a:lnTo>
                      <a:pt x="21600" y="11881"/>
                    </a:lnTo>
                    <a:cubicBezTo>
                      <a:pt x="19291" y="15331"/>
                      <a:pt x="15933" y="18033"/>
                      <a:pt x="11972" y="19629"/>
                    </a:cubicBezTo>
                    <a:cubicBezTo>
                      <a:pt x="8197" y="21151"/>
                      <a:pt x="4038" y="21600"/>
                      <a:pt x="0" y="2092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8BD0E7"/>
                  </a:gs>
                  <a:gs pos="25000">
                    <a:srgbClr val="1B86C5"/>
                  </a:gs>
                </a:gsLst>
                <a:lin ang="5400000" scaled="0"/>
              </a:gra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1pPr>
                <a:lvl2pPr marL="0" marR="0" indent="228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2pPr>
                <a:lvl3pPr marL="0" marR="0" indent="457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3pPr>
                <a:lvl4pPr marL="0" marR="0" indent="685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4pPr>
                <a:lvl5pPr marL="0" marR="0" indent="9144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5pPr>
                <a:lvl6pPr marL="0" marR="0" indent="11430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6pPr>
                <a:lvl7pPr marL="0" marR="0" indent="1371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7pPr>
                <a:lvl8pPr marL="0" marR="0" indent="1600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8pPr>
                <a:lvl9pPr marL="0" marR="0" indent="1828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9pPr>
              </a:lstStyle>
              <a:p>
                <a:pPr algn="ctr">
                  <a:defRPr sz="3200" cap="none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5" name="ïṧ1îďé"/>
              <p:cNvSpPr/>
              <p:nvPr/>
            </p:nvSpPr>
            <p:spPr>
              <a:xfrm>
                <a:off x="6184905" y="2622656"/>
                <a:ext cx="1473195" cy="1761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1" h="21600" extrusionOk="0">
                    <a:moveTo>
                      <a:pt x="0" y="4376"/>
                    </a:moveTo>
                    <a:lnTo>
                      <a:pt x="15851" y="0"/>
                    </a:lnTo>
                    <a:cubicBezTo>
                      <a:pt x="19068" y="3101"/>
                      <a:pt x="20987" y="7012"/>
                      <a:pt x="21312" y="11128"/>
                    </a:cubicBezTo>
                    <a:cubicBezTo>
                      <a:pt x="21600" y="14778"/>
                      <a:pt x="20616" y="18418"/>
                      <a:pt x="18482" y="21600"/>
                    </a:cubicBezTo>
                    <a:lnTo>
                      <a:pt x="7271" y="8592"/>
                    </a:lnTo>
                    <a:cubicBezTo>
                      <a:pt x="6679" y="7829"/>
                      <a:pt x="5964" y="7139"/>
                      <a:pt x="5147" y="6543"/>
                    </a:cubicBezTo>
                    <a:cubicBezTo>
                      <a:pt x="3672" y="5469"/>
                      <a:pt x="1903" y="4724"/>
                      <a:pt x="0" y="4376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8BD0E7"/>
                  </a:gs>
                  <a:gs pos="25000">
                    <a:srgbClr val="1B86C5"/>
                  </a:gs>
                </a:gsLst>
                <a:lin ang="5400000" scaled="0"/>
              </a:gra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1pPr>
                <a:lvl2pPr marL="0" marR="0" indent="228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2pPr>
                <a:lvl3pPr marL="0" marR="0" indent="457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3pPr>
                <a:lvl4pPr marL="0" marR="0" indent="685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4pPr>
                <a:lvl5pPr marL="0" marR="0" indent="9144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5pPr>
                <a:lvl6pPr marL="0" marR="0" indent="11430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6pPr>
                <a:lvl7pPr marL="0" marR="0" indent="1371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7pPr>
                <a:lvl8pPr marL="0" marR="0" indent="1600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8pPr>
                <a:lvl9pPr marL="0" marR="0" indent="1828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9pPr>
              </a:lstStyle>
              <a:p>
                <a:pPr algn="ctr">
                  <a:defRPr sz="3200" cap="none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6" name="iṩ1iḍé"/>
              <p:cNvSpPr/>
              <p:nvPr/>
            </p:nvSpPr>
            <p:spPr>
              <a:xfrm>
                <a:off x="5488255" y="2073352"/>
                <a:ext cx="1745742" cy="1279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70" extrusionOk="0">
                    <a:moveTo>
                      <a:pt x="0" y="2036"/>
                    </a:moveTo>
                    <a:lnTo>
                      <a:pt x="0" y="21070"/>
                    </a:lnTo>
                    <a:cubicBezTo>
                      <a:pt x="475" y="19843"/>
                      <a:pt x="1107" y="18736"/>
                      <a:pt x="1869" y="17799"/>
                    </a:cubicBezTo>
                    <a:cubicBezTo>
                      <a:pt x="2828" y="16619"/>
                      <a:pt x="3969" y="15734"/>
                      <a:pt x="5213" y="15206"/>
                    </a:cubicBezTo>
                    <a:lnTo>
                      <a:pt x="21600" y="8159"/>
                    </a:lnTo>
                    <a:cubicBezTo>
                      <a:pt x="18899" y="4298"/>
                      <a:pt x="15368" y="1641"/>
                      <a:pt x="11489" y="552"/>
                    </a:cubicBezTo>
                    <a:cubicBezTo>
                      <a:pt x="7635" y="-530"/>
                      <a:pt x="3625" y="-12"/>
                      <a:pt x="0" y="2036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8BD0E7"/>
                  </a:gs>
                  <a:gs pos="25000">
                    <a:srgbClr val="1B86C5"/>
                  </a:gs>
                </a:gsLst>
                <a:lin ang="5400000" scaled="0"/>
              </a:gra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1pPr>
                <a:lvl2pPr marL="0" marR="0" indent="228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2pPr>
                <a:lvl3pPr marL="0" marR="0" indent="457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3pPr>
                <a:lvl4pPr marL="0" marR="0" indent="685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4pPr>
                <a:lvl5pPr marL="0" marR="0" indent="9144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5pPr>
                <a:lvl6pPr marL="0" marR="0" indent="11430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6pPr>
                <a:lvl7pPr marL="0" marR="0" indent="1371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7pPr>
                <a:lvl8pPr marL="0" marR="0" indent="1600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8pPr>
                <a:lvl9pPr marL="0" marR="0" indent="1828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9pPr>
              </a:lstStyle>
              <a:p>
                <a:pPr algn="ctr">
                  <a:defRPr sz="3200" cap="none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7" name="iṥḻiḓê"/>
              <p:cNvSpPr/>
              <p:nvPr/>
            </p:nvSpPr>
            <p:spPr>
              <a:xfrm>
                <a:off x="4533900" y="2229961"/>
                <a:ext cx="1089049" cy="1892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extrusionOk="0">
                    <a:moveTo>
                      <a:pt x="17193" y="0"/>
                    </a:moveTo>
                    <a:lnTo>
                      <a:pt x="17193" y="15287"/>
                    </a:lnTo>
                    <a:cubicBezTo>
                      <a:pt x="17064" y="16521"/>
                      <a:pt x="17403" y="17757"/>
                      <a:pt x="18185" y="18905"/>
                    </a:cubicBezTo>
                    <a:cubicBezTo>
                      <a:pt x="18867" y="19908"/>
                      <a:pt x="19875" y="20823"/>
                      <a:pt x="21151" y="21600"/>
                    </a:cubicBezTo>
                    <a:lnTo>
                      <a:pt x="138" y="17652"/>
                    </a:lnTo>
                    <a:cubicBezTo>
                      <a:pt x="-449" y="14072"/>
                      <a:pt x="838" y="10473"/>
                      <a:pt x="3828" y="7335"/>
                    </a:cubicBezTo>
                    <a:cubicBezTo>
                      <a:pt x="6878" y="4134"/>
                      <a:pt x="11549" y="1570"/>
                      <a:pt x="17193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8BD0E7"/>
                  </a:gs>
                  <a:gs pos="25000">
                    <a:srgbClr val="1B86C5"/>
                  </a:gs>
                </a:gsLst>
                <a:lin ang="5400000" scaled="0"/>
              </a:gra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1pPr>
                <a:lvl2pPr marL="0" marR="0" indent="228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2pPr>
                <a:lvl3pPr marL="0" marR="0" indent="457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3pPr>
                <a:lvl4pPr marL="0" marR="0" indent="685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4pPr>
                <a:lvl5pPr marL="0" marR="0" indent="9144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5pPr>
                <a:lvl6pPr marL="0" marR="0" indent="11430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6pPr>
                <a:lvl7pPr marL="0" marR="0" indent="1371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7pPr>
                <a:lvl8pPr marL="0" marR="0" indent="1600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8pPr>
                <a:lvl9pPr marL="0" marR="0" indent="1828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9pPr>
              </a:lstStyle>
              <a:p>
                <a:pPr algn="ctr">
                  <a:defRPr sz="3200" cap="none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8" name="íŝľïḍe"/>
              <p:cNvSpPr/>
              <p:nvPr/>
            </p:nvSpPr>
            <p:spPr>
              <a:xfrm>
                <a:off x="4540275" y="3842545"/>
                <a:ext cx="1868634" cy="1322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490" y="7118"/>
                    </a:lnTo>
                    <a:cubicBezTo>
                      <a:pt x="16605" y="7551"/>
                      <a:pt x="17770" y="7675"/>
                      <a:pt x="18918" y="7482"/>
                    </a:cubicBezTo>
                    <a:cubicBezTo>
                      <a:pt x="19846" y="7326"/>
                      <a:pt x="20751" y="6966"/>
                      <a:pt x="21600" y="6414"/>
                    </a:cubicBezTo>
                    <a:lnTo>
                      <a:pt x="13672" y="21600"/>
                    </a:lnTo>
                    <a:cubicBezTo>
                      <a:pt x="9857" y="20258"/>
                      <a:pt x="6451" y="17212"/>
                      <a:pt x="3960" y="12914"/>
                    </a:cubicBezTo>
                    <a:cubicBezTo>
                      <a:pt x="1815" y="9214"/>
                      <a:pt x="444" y="4742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8BD0E7"/>
                  </a:gs>
                  <a:gs pos="25000">
                    <a:srgbClr val="1B86C5"/>
                  </a:gs>
                </a:gsLst>
                <a:lin ang="5400000" scaled="0"/>
              </a:gra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1pPr>
                <a:lvl2pPr marL="0" marR="0" indent="228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2pPr>
                <a:lvl3pPr marL="0" marR="0" indent="457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3pPr>
                <a:lvl4pPr marL="0" marR="0" indent="685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4pPr>
                <a:lvl5pPr marL="0" marR="0" indent="9144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5pPr>
                <a:lvl6pPr marL="0" marR="0" indent="11430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6pPr>
                <a:lvl7pPr marL="0" marR="0" indent="13716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7pPr>
                <a:lvl8pPr marL="0" marR="0" indent="16002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8pPr>
                <a:lvl9pPr marL="0" marR="0" indent="1828800" algn="l" defTabSz="82169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700" b="0" i="0" u="none" strike="noStrike" cap="all" spc="0" normalizeH="0" baseline="0">
                    <a:ln>
                      <a:noFill/>
                    </a:ln>
                    <a:solidFill>
                      <a:srgbClr val="0D3E93"/>
                    </a:solidFill>
                    <a:effectLst/>
                    <a:uFillTx/>
                  </a:defRPr>
                </a:lvl9pPr>
              </a:lstStyle>
              <a:p>
                <a:pPr algn="ctr">
                  <a:defRPr sz="3200" cap="none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9" name="îśľïdé"/>
              <p:cNvSpPr/>
              <p:nvPr/>
            </p:nvSpPr>
            <p:spPr bwMode="auto">
              <a:xfrm>
                <a:off x="7009617" y="3128616"/>
                <a:ext cx="399844" cy="384658"/>
              </a:xfrm>
              <a:custGeom>
                <a:avLst/>
                <a:gdLst>
                  <a:gd name="connsiteX0" fmla="*/ 195114 w 608814"/>
                  <a:gd name="connsiteY0" fmla="*/ 351627 h 585693"/>
                  <a:gd name="connsiteX1" fmla="*/ 258290 w 608814"/>
                  <a:gd name="connsiteY1" fmla="*/ 351627 h 585693"/>
                  <a:gd name="connsiteX2" fmla="*/ 282731 w 608814"/>
                  <a:gd name="connsiteY2" fmla="*/ 376018 h 585693"/>
                  <a:gd name="connsiteX3" fmla="*/ 282731 w 608814"/>
                  <a:gd name="connsiteY3" fmla="*/ 561210 h 585693"/>
                  <a:gd name="connsiteX4" fmla="*/ 258290 w 608814"/>
                  <a:gd name="connsiteY4" fmla="*/ 585693 h 585693"/>
                  <a:gd name="connsiteX5" fmla="*/ 195114 w 608814"/>
                  <a:gd name="connsiteY5" fmla="*/ 585693 h 585693"/>
                  <a:gd name="connsiteX6" fmla="*/ 170673 w 608814"/>
                  <a:gd name="connsiteY6" fmla="*/ 561210 h 585693"/>
                  <a:gd name="connsiteX7" fmla="*/ 170673 w 608814"/>
                  <a:gd name="connsiteY7" fmla="*/ 376018 h 585693"/>
                  <a:gd name="connsiteX8" fmla="*/ 195114 w 608814"/>
                  <a:gd name="connsiteY8" fmla="*/ 351627 h 585693"/>
                  <a:gd name="connsiteX9" fmla="*/ 358100 w 608814"/>
                  <a:gd name="connsiteY9" fmla="*/ 249872 h 585693"/>
                  <a:gd name="connsiteX10" fmla="*/ 421316 w 608814"/>
                  <a:gd name="connsiteY10" fmla="*/ 249872 h 585693"/>
                  <a:gd name="connsiteX11" fmla="*/ 445737 w 608814"/>
                  <a:gd name="connsiteY11" fmla="*/ 274267 h 585693"/>
                  <a:gd name="connsiteX12" fmla="*/ 445737 w 608814"/>
                  <a:gd name="connsiteY12" fmla="*/ 561206 h 585693"/>
                  <a:gd name="connsiteX13" fmla="*/ 421316 w 608814"/>
                  <a:gd name="connsiteY13" fmla="*/ 585693 h 585693"/>
                  <a:gd name="connsiteX14" fmla="*/ 358100 w 608814"/>
                  <a:gd name="connsiteY14" fmla="*/ 585693 h 585693"/>
                  <a:gd name="connsiteX15" fmla="*/ 333679 w 608814"/>
                  <a:gd name="connsiteY15" fmla="*/ 561206 h 585693"/>
                  <a:gd name="connsiteX16" fmla="*/ 333679 w 608814"/>
                  <a:gd name="connsiteY16" fmla="*/ 274267 h 585693"/>
                  <a:gd name="connsiteX17" fmla="*/ 358100 w 608814"/>
                  <a:gd name="connsiteY17" fmla="*/ 249872 h 585693"/>
                  <a:gd name="connsiteX18" fmla="*/ 140260 w 608814"/>
                  <a:gd name="connsiteY18" fmla="*/ 224680 h 585693"/>
                  <a:gd name="connsiteX19" fmla="*/ 191844 w 608814"/>
                  <a:gd name="connsiteY19" fmla="*/ 276122 h 585693"/>
                  <a:gd name="connsiteX20" fmla="*/ 140260 w 608814"/>
                  <a:gd name="connsiteY20" fmla="*/ 327564 h 585693"/>
                  <a:gd name="connsiteX21" fmla="*/ 88676 w 608814"/>
                  <a:gd name="connsiteY21" fmla="*/ 276122 h 585693"/>
                  <a:gd name="connsiteX22" fmla="*/ 140260 w 608814"/>
                  <a:gd name="connsiteY22" fmla="*/ 224680 h 585693"/>
                  <a:gd name="connsiteX23" fmla="*/ 521177 w 608814"/>
                  <a:gd name="connsiteY23" fmla="*/ 148117 h 585693"/>
                  <a:gd name="connsiteX24" fmla="*/ 584301 w 608814"/>
                  <a:gd name="connsiteY24" fmla="*/ 148117 h 585693"/>
                  <a:gd name="connsiteX25" fmla="*/ 608814 w 608814"/>
                  <a:gd name="connsiteY25" fmla="*/ 172601 h 585693"/>
                  <a:gd name="connsiteX26" fmla="*/ 608814 w 608814"/>
                  <a:gd name="connsiteY26" fmla="*/ 561209 h 585693"/>
                  <a:gd name="connsiteX27" fmla="*/ 584301 w 608814"/>
                  <a:gd name="connsiteY27" fmla="*/ 585693 h 585693"/>
                  <a:gd name="connsiteX28" fmla="*/ 521177 w 608814"/>
                  <a:gd name="connsiteY28" fmla="*/ 585693 h 585693"/>
                  <a:gd name="connsiteX29" fmla="*/ 496756 w 608814"/>
                  <a:gd name="connsiteY29" fmla="*/ 561209 h 585693"/>
                  <a:gd name="connsiteX30" fmla="*/ 496756 w 608814"/>
                  <a:gd name="connsiteY30" fmla="*/ 172601 h 585693"/>
                  <a:gd name="connsiteX31" fmla="*/ 521177 w 608814"/>
                  <a:gd name="connsiteY31" fmla="*/ 148117 h 585693"/>
                  <a:gd name="connsiteX32" fmla="*/ 116229 w 608814"/>
                  <a:gd name="connsiteY32" fmla="*/ 131322 h 585693"/>
                  <a:gd name="connsiteX33" fmla="*/ 164246 w 608814"/>
                  <a:gd name="connsiteY33" fmla="*/ 131322 h 585693"/>
                  <a:gd name="connsiteX34" fmla="*/ 184061 w 608814"/>
                  <a:gd name="connsiteY34" fmla="*/ 151113 h 585693"/>
                  <a:gd name="connsiteX35" fmla="*/ 184061 w 608814"/>
                  <a:gd name="connsiteY35" fmla="*/ 171457 h 585693"/>
                  <a:gd name="connsiteX36" fmla="*/ 208669 w 608814"/>
                  <a:gd name="connsiteY36" fmla="*/ 186094 h 585693"/>
                  <a:gd name="connsiteX37" fmla="*/ 226641 w 608814"/>
                  <a:gd name="connsiteY37" fmla="*/ 175692 h 585693"/>
                  <a:gd name="connsiteX38" fmla="*/ 253737 w 608814"/>
                  <a:gd name="connsiteY38" fmla="*/ 182964 h 585693"/>
                  <a:gd name="connsiteX39" fmla="*/ 277792 w 608814"/>
                  <a:gd name="connsiteY39" fmla="*/ 224572 h 585693"/>
                  <a:gd name="connsiteX40" fmla="*/ 279727 w 608814"/>
                  <a:gd name="connsiteY40" fmla="*/ 239577 h 585693"/>
                  <a:gd name="connsiteX41" fmla="*/ 270511 w 608814"/>
                  <a:gd name="connsiteY41" fmla="*/ 251544 h 585693"/>
                  <a:gd name="connsiteX42" fmla="*/ 252355 w 608814"/>
                  <a:gd name="connsiteY42" fmla="*/ 262038 h 585693"/>
                  <a:gd name="connsiteX43" fmla="*/ 253829 w 608814"/>
                  <a:gd name="connsiteY43" fmla="*/ 276122 h 585693"/>
                  <a:gd name="connsiteX44" fmla="*/ 252355 w 608814"/>
                  <a:gd name="connsiteY44" fmla="*/ 290206 h 585693"/>
                  <a:gd name="connsiteX45" fmla="*/ 270511 w 608814"/>
                  <a:gd name="connsiteY45" fmla="*/ 300700 h 585693"/>
                  <a:gd name="connsiteX46" fmla="*/ 278714 w 608814"/>
                  <a:gd name="connsiteY46" fmla="*/ 325094 h 585693"/>
                  <a:gd name="connsiteX47" fmla="*/ 258253 w 608814"/>
                  <a:gd name="connsiteY47" fmla="*/ 321136 h 585693"/>
                  <a:gd name="connsiteX48" fmla="*/ 195858 w 608814"/>
                  <a:gd name="connsiteY48" fmla="*/ 321136 h 585693"/>
                  <a:gd name="connsiteX49" fmla="*/ 212171 w 608814"/>
                  <a:gd name="connsiteY49" fmla="*/ 276122 h 585693"/>
                  <a:gd name="connsiteX50" fmla="*/ 140191 w 608814"/>
                  <a:gd name="connsiteY50" fmla="*/ 204320 h 585693"/>
                  <a:gd name="connsiteX51" fmla="*/ 68304 w 608814"/>
                  <a:gd name="connsiteY51" fmla="*/ 276122 h 585693"/>
                  <a:gd name="connsiteX52" fmla="*/ 140191 w 608814"/>
                  <a:gd name="connsiteY52" fmla="*/ 348016 h 585693"/>
                  <a:gd name="connsiteX53" fmla="*/ 148486 w 608814"/>
                  <a:gd name="connsiteY53" fmla="*/ 347095 h 585693"/>
                  <a:gd name="connsiteX54" fmla="*/ 140099 w 608814"/>
                  <a:gd name="connsiteY54" fmla="*/ 376000 h 585693"/>
                  <a:gd name="connsiteX55" fmla="*/ 140099 w 608814"/>
                  <a:gd name="connsiteY55" fmla="*/ 420922 h 585693"/>
                  <a:gd name="connsiteX56" fmla="*/ 116229 w 608814"/>
                  <a:gd name="connsiteY56" fmla="*/ 420922 h 585693"/>
                  <a:gd name="connsiteX57" fmla="*/ 96413 w 608814"/>
                  <a:gd name="connsiteY57" fmla="*/ 401131 h 585693"/>
                  <a:gd name="connsiteX58" fmla="*/ 96413 w 608814"/>
                  <a:gd name="connsiteY58" fmla="*/ 380787 h 585693"/>
                  <a:gd name="connsiteX59" fmla="*/ 71806 w 608814"/>
                  <a:gd name="connsiteY59" fmla="*/ 366150 h 585693"/>
                  <a:gd name="connsiteX60" fmla="*/ 53742 w 608814"/>
                  <a:gd name="connsiteY60" fmla="*/ 376552 h 585693"/>
                  <a:gd name="connsiteX61" fmla="*/ 38719 w 608814"/>
                  <a:gd name="connsiteY61" fmla="*/ 378577 h 585693"/>
                  <a:gd name="connsiteX62" fmla="*/ 26738 w 608814"/>
                  <a:gd name="connsiteY62" fmla="*/ 369372 h 585693"/>
                  <a:gd name="connsiteX63" fmla="*/ 2683 w 608814"/>
                  <a:gd name="connsiteY63" fmla="*/ 327764 h 585693"/>
                  <a:gd name="connsiteX64" fmla="*/ 9872 w 608814"/>
                  <a:gd name="connsiteY64" fmla="*/ 300700 h 585693"/>
                  <a:gd name="connsiteX65" fmla="*/ 28120 w 608814"/>
                  <a:gd name="connsiteY65" fmla="*/ 290206 h 585693"/>
                  <a:gd name="connsiteX66" fmla="*/ 26645 w 608814"/>
                  <a:gd name="connsiteY66" fmla="*/ 276122 h 585693"/>
                  <a:gd name="connsiteX67" fmla="*/ 28120 w 608814"/>
                  <a:gd name="connsiteY67" fmla="*/ 262038 h 585693"/>
                  <a:gd name="connsiteX68" fmla="*/ 9872 w 608814"/>
                  <a:gd name="connsiteY68" fmla="*/ 251544 h 585693"/>
                  <a:gd name="connsiteX69" fmla="*/ 2683 w 608814"/>
                  <a:gd name="connsiteY69" fmla="*/ 224572 h 585693"/>
                  <a:gd name="connsiteX70" fmla="*/ 26738 w 608814"/>
                  <a:gd name="connsiteY70" fmla="*/ 182964 h 585693"/>
                  <a:gd name="connsiteX71" fmla="*/ 38719 w 608814"/>
                  <a:gd name="connsiteY71" fmla="*/ 173759 h 585693"/>
                  <a:gd name="connsiteX72" fmla="*/ 53742 w 608814"/>
                  <a:gd name="connsiteY72" fmla="*/ 175692 h 585693"/>
                  <a:gd name="connsiteX73" fmla="*/ 71806 w 608814"/>
                  <a:gd name="connsiteY73" fmla="*/ 186094 h 585693"/>
                  <a:gd name="connsiteX74" fmla="*/ 96413 w 608814"/>
                  <a:gd name="connsiteY74" fmla="*/ 171457 h 585693"/>
                  <a:gd name="connsiteX75" fmla="*/ 96413 w 608814"/>
                  <a:gd name="connsiteY75" fmla="*/ 151113 h 585693"/>
                  <a:gd name="connsiteX76" fmla="*/ 116229 w 608814"/>
                  <a:gd name="connsiteY76" fmla="*/ 131322 h 585693"/>
                  <a:gd name="connsiteX77" fmla="*/ 445756 w 608814"/>
                  <a:gd name="connsiteY77" fmla="*/ 83476 h 585693"/>
                  <a:gd name="connsiteX78" fmla="*/ 414140 w 608814"/>
                  <a:gd name="connsiteY78" fmla="*/ 115044 h 585693"/>
                  <a:gd name="connsiteX79" fmla="*/ 445756 w 608814"/>
                  <a:gd name="connsiteY79" fmla="*/ 146520 h 585693"/>
                  <a:gd name="connsiteX80" fmla="*/ 477371 w 608814"/>
                  <a:gd name="connsiteY80" fmla="*/ 115044 h 585693"/>
                  <a:gd name="connsiteX81" fmla="*/ 445756 w 608814"/>
                  <a:gd name="connsiteY81" fmla="*/ 83476 h 585693"/>
                  <a:gd name="connsiteX82" fmla="*/ 426676 w 608814"/>
                  <a:gd name="connsiteY82" fmla="*/ 0 h 585693"/>
                  <a:gd name="connsiteX83" fmla="*/ 464835 w 608814"/>
                  <a:gd name="connsiteY83" fmla="*/ 0 h 585693"/>
                  <a:gd name="connsiteX84" fmla="*/ 480597 w 608814"/>
                  <a:gd name="connsiteY84" fmla="*/ 15738 h 585693"/>
                  <a:gd name="connsiteX85" fmla="*/ 480597 w 608814"/>
                  <a:gd name="connsiteY85" fmla="*/ 31936 h 585693"/>
                  <a:gd name="connsiteX86" fmla="*/ 500138 w 608814"/>
                  <a:gd name="connsiteY86" fmla="*/ 43533 h 585693"/>
                  <a:gd name="connsiteX87" fmla="*/ 514425 w 608814"/>
                  <a:gd name="connsiteY87" fmla="*/ 35249 h 585693"/>
                  <a:gd name="connsiteX88" fmla="*/ 535901 w 608814"/>
                  <a:gd name="connsiteY88" fmla="*/ 40956 h 585693"/>
                  <a:gd name="connsiteX89" fmla="*/ 554981 w 608814"/>
                  <a:gd name="connsiteY89" fmla="*/ 73996 h 585693"/>
                  <a:gd name="connsiteX90" fmla="*/ 556640 w 608814"/>
                  <a:gd name="connsiteY90" fmla="*/ 85961 h 585693"/>
                  <a:gd name="connsiteX91" fmla="*/ 549266 w 608814"/>
                  <a:gd name="connsiteY91" fmla="*/ 95440 h 585693"/>
                  <a:gd name="connsiteX92" fmla="*/ 534887 w 608814"/>
                  <a:gd name="connsiteY92" fmla="*/ 103815 h 585693"/>
                  <a:gd name="connsiteX93" fmla="*/ 535993 w 608814"/>
                  <a:gd name="connsiteY93" fmla="*/ 115044 h 585693"/>
                  <a:gd name="connsiteX94" fmla="*/ 535717 w 608814"/>
                  <a:gd name="connsiteY94" fmla="*/ 117621 h 585693"/>
                  <a:gd name="connsiteX95" fmla="*/ 521153 w 608814"/>
                  <a:gd name="connsiteY95" fmla="*/ 117621 h 585693"/>
                  <a:gd name="connsiteX96" fmla="*/ 466126 w 608814"/>
                  <a:gd name="connsiteY96" fmla="*/ 172565 h 585693"/>
                  <a:gd name="connsiteX97" fmla="*/ 466126 w 608814"/>
                  <a:gd name="connsiteY97" fmla="*/ 229719 h 585693"/>
                  <a:gd name="connsiteX98" fmla="*/ 466126 w 608814"/>
                  <a:gd name="connsiteY98" fmla="*/ 242604 h 585693"/>
                  <a:gd name="connsiteX99" fmla="*/ 453590 w 608814"/>
                  <a:gd name="connsiteY99" fmla="*/ 229995 h 585693"/>
                  <a:gd name="connsiteX100" fmla="*/ 421330 w 608814"/>
                  <a:gd name="connsiteY100" fmla="*/ 219319 h 585693"/>
                  <a:gd name="connsiteX101" fmla="*/ 411928 w 608814"/>
                  <a:gd name="connsiteY101" fmla="*/ 219319 h 585693"/>
                  <a:gd name="connsiteX102" fmla="*/ 410914 w 608814"/>
                  <a:gd name="connsiteY102" fmla="*/ 214257 h 585693"/>
                  <a:gd name="connsiteX103" fmla="*/ 410914 w 608814"/>
                  <a:gd name="connsiteY103" fmla="*/ 198059 h 585693"/>
                  <a:gd name="connsiteX104" fmla="*/ 391373 w 608814"/>
                  <a:gd name="connsiteY104" fmla="*/ 186463 h 585693"/>
                  <a:gd name="connsiteX105" fmla="*/ 377086 w 608814"/>
                  <a:gd name="connsiteY105" fmla="*/ 194746 h 585693"/>
                  <a:gd name="connsiteX106" fmla="*/ 365104 w 608814"/>
                  <a:gd name="connsiteY106" fmla="*/ 196310 h 585693"/>
                  <a:gd name="connsiteX107" fmla="*/ 355610 w 608814"/>
                  <a:gd name="connsiteY107" fmla="*/ 189040 h 585693"/>
                  <a:gd name="connsiteX108" fmla="*/ 336530 w 608814"/>
                  <a:gd name="connsiteY108" fmla="*/ 155999 h 585693"/>
                  <a:gd name="connsiteX109" fmla="*/ 342245 w 608814"/>
                  <a:gd name="connsiteY109" fmla="*/ 134463 h 585693"/>
                  <a:gd name="connsiteX110" fmla="*/ 356716 w 608814"/>
                  <a:gd name="connsiteY110" fmla="*/ 126180 h 585693"/>
                  <a:gd name="connsiteX111" fmla="*/ 355518 w 608814"/>
                  <a:gd name="connsiteY111" fmla="*/ 115044 h 585693"/>
                  <a:gd name="connsiteX112" fmla="*/ 356716 w 608814"/>
                  <a:gd name="connsiteY112" fmla="*/ 103815 h 585693"/>
                  <a:gd name="connsiteX113" fmla="*/ 342245 w 608814"/>
                  <a:gd name="connsiteY113" fmla="*/ 95440 h 585693"/>
                  <a:gd name="connsiteX114" fmla="*/ 336530 w 608814"/>
                  <a:gd name="connsiteY114" fmla="*/ 73996 h 585693"/>
                  <a:gd name="connsiteX115" fmla="*/ 355610 w 608814"/>
                  <a:gd name="connsiteY115" fmla="*/ 40956 h 585693"/>
                  <a:gd name="connsiteX116" fmla="*/ 365104 w 608814"/>
                  <a:gd name="connsiteY116" fmla="*/ 33685 h 585693"/>
                  <a:gd name="connsiteX117" fmla="*/ 377086 w 608814"/>
                  <a:gd name="connsiteY117" fmla="*/ 35249 h 585693"/>
                  <a:gd name="connsiteX118" fmla="*/ 391373 w 608814"/>
                  <a:gd name="connsiteY118" fmla="*/ 43533 h 585693"/>
                  <a:gd name="connsiteX119" fmla="*/ 410914 w 608814"/>
                  <a:gd name="connsiteY119" fmla="*/ 31936 h 585693"/>
                  <a:gd name="connsiteX120" fmla="*/ 410914 w 608814"/>
                  <a:gd name="connsiteY120" fmla="*/ 15738 h 585693"/>
                  <a:gd name="connsiteX121" fmla="*/ 426676 w 608814"/>
                  <a:gd name="connsiteY121" fmla="*/ 0 h 58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608814" h="585693">
                    <a:moveTo>
                      <a:pt x="195114" y="351627"/>
                    </a:moveTo>
                    <a:lnTo>
                      <a:pt x="258290" y="351627"/>
                    </a:lnTo>
                    <a:cubicBezTo>
                      <a:pt x="271848" y="351627"/>
                      <a:pt x="282731" y="362580"/>
                      <a:pt x="282731" y="376018"/>
                    </a:cubicBezTo>
                    <a:lnTo>
                      <a:pt x="282731" y="561210"/>
                    </a:lnTo>
                    <a:cubicBezTo>
                      <a:pt x="282731" y="574740"/>
                      <a:pt x="271848" y="585693"/>
                      <a:pt x="258290" y="585693"/>
                    </a:cubicBezTo>
                    <a:lnTo>
                      <a:pt x="195114" y="585693"/>
                    </a:lnTo>
                    <a:cubicBezTo>
                      <a:pt x="181556" y="585693"/>
                      <a:pt x="170673" y="574740"/>
                      <a:pt x="170673" y="561210"/>
                    </a:cubicBezTo>
                    <a:lnTo>
                      <a:pt x="170673" y="376018"/>
                    </a:lnTo>
                    <a:cubicBezTo>
                      <a:pt x="170673" y="362580"/>
                      <a:pt x="181556" y="351627"/>
                      <a:pt x="195114" y="351627"/>
                    </a:cubicBezTo>
                    <a:close/>
                    <a:moveTo>
                      <a:pt x="358100" y="249872"/>
                    </a:moveTo>
                    <a:lnTo>
                      <a:pt x="421316" y="249872"/>
                    </a:lnTo>
                    <a:cubicBezTo>
                      <a:pt x="434771" y="249872"/>
                      <a:pt x="445737" y="260735"/>
                      <a:pt x="445737" y="274267"/>
                    </a:cubicBezTo>
                    <a:lnTo>
                      <a:pt x="445737" y="561206"/>
                    </a:lnTo>
                    <a:cubicBezTo>
                      <a:pt x="445737" y="574738"/>
                      <a:pt x="434771" y="585693"/>
                      <a:pt x="421316" y="585693"/>
                    </a:cubicBezTo>
                    <a:lnTo>
                      <a:pt x="358100" y="585693"/>
                    </a:lnTo>
                    <a:cubicBezTo>
                      <a:pt x="344645" y="585693"/>
                      <a:pt x="333679" y="574738"/>
                      <a:pt x="333679" y="561206"/>
                    </a:cubicBezTo>
                    <a:lnTo>
                      <a:pt x="333679" y="274267"/>
                    </a:lnTo>
                    <a:cubicBezTo>
                      <a:pt x="333679" y="260735"/>
                      <a:pt x="344645" y="249872"/>
                      <a:pt x="358100" y="249872"/>
                    </a:cubicBezTo>
                    <a:close/>
                    <a:moveTo>
                      <a:pt x="140260" y="224680"/>
                    </a:moveTo>
                    <a:cubicBezTo>
                      <a:pt x="168749" y="224680"/>
                      <a:pt x="191844" y="247711"/>
                      <a:pt x="191844" y="276122"/>
                    </a:cubicBezTo>
                    <a:cubicBezTo>
                      <a:pt x="191844" y="304533"/>
                      <a:pt x="168749" y="327564"/>
                      <a:pt x="140260" y="327564"/>
                    </a:cubicBezTo>
                    <a:cubicBezTo>
                      <a:pt x="111771" y="327564"/>
                      <a:pt x="88676" y="304533"/>
                      <a:pt x="88676" y="276122"/>
                    </a:cubicBezTo>
                    <a:cubicBezTo>
                      <a:pt x="88676" y="247711"/>
                      <a:pt x="111771" y="224680"/>
                      <a:pt x="140260" y="224680"/>
                    </a:cubicBezTo>
                    <a:close/>
                    <a:moveTo>
                      <a:pt x="521177" y="148117"/>
                    </a:moveTo>
                    <a:lnTo>
                      <a:pt x="584301" y="148117"/>
                    </a:lnTo>
                    <a:cubicBezTo>
                      <a:pt x="597848" y="148117"/>
                      <a:pt x="608814" y="159070"/>
                      <a:pt x="608814" y="172601"/>
                    </a:cubicBezTo>
                    <a:lnTo>
                      <a:pt x="608814" y="561209"/>
                    </a:lnTo>
                    <a:cubicBezTo>
                      <a:pt x="608814" y="574740"/>
                      <a:pt x="597848" y="585693"/>
                      <a:pt x="584301" y="585693"/>
                    </a:cubicBezTo>
                    <a:lnTo>
                      <a:pt x="521177" y="585693"/>
                    </a:lnTo>
                    <a:cubicBezTo>
                      <a:pt x="507722" y="585693"/>
                      <a:pt x="496756" y="574740"/>
                      <a:pt x="496756" y="561209"/>
                    </a:cubicBezTo>
                    <a:lnTo>
                      <a:pt x="496756" y="172601"/>
                    </a:lnTo>
                    <a:cubicBezTo>
                      <a:pt x="496756" y="159070"/>
                      <a:pt x="507722" y="148117"/>
                      <a:pt x="521177" y="148117"/>
                    </a:cubicBezTo>
                    <a:close/>
                    <a:moveTo>
                      <a:pt x="116229" y="131322"/>
                    </a:moveTo>
                    <a:lnTo>
                      <a:pt x="164246" y="131322"/>
                    </a:lnTo>
                    <a:cubicBezTo>
                      <a:pt x="175214" y="131322"/>
                      <a:pt x="184061" y="140159"/>
                      <a:pt x="184061" y="151113"/>
                    </a:cubicBezTo>
                    <a:lnTo>
                      <a:pt x="184061" y="171457"/>
                    </a:lnTo>
                    <a:cubicBezTo>
                      <a:pt x="193001" y="175231"/>
                      <a:pt x="201019" y="180386"/>
                      <a:pt x="208669" y="186094"/>
                    </a:cubicBezTo>
                    <a:lnTo>
                      <a:pt x="226641" y="175692"/>
                    </a:lnTo>
                    <a:cubicBezTo>
                      <a:pt x="236134" y="170261"/>
                      <a:pt x="248300" y="173482"/>
                      <a:pt x="253737" y="182964"/>
                    </a:cubicBezTo>
                    <a:lnTo>
                      <a:pt x="277792" y="224572"/>
                    </a:lnTo>
                    <a:cubicBezTo>
                      <a:pt x="280465" y="229083"/>
                      <a:pt x="281110" y="234514"/>
                      <a:pt x="279727" y="239577"/>
                    </a:cubicBezTo>
                    <a:cubicBezTo>
                      <a:pt x="278437" y="244640"/>
                      <a:pt x="275119" y="248966"/>
                      <a:pt x="270511" y="251544"/>
                    </a:cubicBezTo>
                    <a:lnTo>
                      <a:pt x="252355" y="262038"/>
                    </a:lnTo>
                    <a:cubicBezTo>
                      <a:pt x="253000" y="266733"/>
                      <a:pt x="253829" y="271335"/>
                      <a:pt x="253829" y="276122"/>
                    </a:cubicBezTo>
                    <a:cubicBezTo>
                      <a:pt x="253829" y="281001"/>
                      <a:pt x="253000" y="285604"/>
                      <a:pt x="252355" y="290206"/>
                    </a:cubicBezTo>
                    <a:lnTo>
                      <a:pt x="270511" y="300700"/>
                    </a:lnTo>
                    <a:cubicBezTo>
                      <a:pt x="279174" y="305671"/>
                      <a:pt x="282308" y="316165"/>
                      <a:pt x="278714" y="325094"/>
                    </a:cubicBezTo>
                    <a:cubicBezTo>
                      <a:pt x="272354" y="322609"/>
                      <a:pt x="265442" y="321136"/>
                      <a:pt x="258253" y="321136"/>
                    </a:cubicBezTo>
                    <a:lnTo>
                      <a:pt x="195858" y="321136"/>
                    </a:lnTo>
                    <a:cubicBezTo>
                      <a:pt x="205904" y="308709"/>
                      <a:pt x="212171" y="293244"/>
                      <a:pt x="212171" y="276122"/>
                    </a:cubicBezTo>
                    <a:cubicBezTo>
                      <a:pt x="212171" y="236539"/>
                      <a:pt x="179914" y="204320"/>
                      <a:pt x="140191" y="204320"/>
                    </a:cubicBezTo>
                    <a:cubicBezTo>
                      <a:pt x="100561" y="204320"/>
                      <a:pt x="68304" y="236539"/>
                      <a:pt x="68304" y="276122"/>
                    </a:cubicBezTo>
                    <a:cubicBezTo>
                      <a:pt x="68304" y="315797"/>
                      <a:pt x="100561" y="348016"/>
                      <a:pt x="140191" y="348016"/>
                    </a:cubicBezTo>
                    <a:cubicBezTo>
                      <a:pt x="143048" y="348016"/>
                      <a:pt x="145721" y="347463"/>
                      <a:pt x="148486" y="347095"/>
                    </a:cubicBezTo>
                    <a:cubicBezTo>
                      <a:pt x="143233" y="355564"/>
                      <a:pt x="140099" y="365414"/>
                      <a:pt x="140099" y="376000"/>
                    </a:cubicBezTo>
                    <a:lnTo>
                      <a:pt x="140099" y="420922"/>
                    </a:lnTo>
                    <a:lnTo>
                      <a:pt x="116229" y="420922"/>
                    </a:lnTo>
                    <a:cubicBezTo>
                      <a:pt x="105261" y="420922"/>
                      <a:pt x="96413" y="412085"/>
                      <a:pt x="96413" y="401131"/>
                    </a:cubicBezTo>
                    <a:lnTo>
                      <a:pt x="96413" y="380787"/>
                    </a:lnTo>
                    <a:cubicBezTo>
                      <a:pt x="87474" y="377013"/>
                      <a:pt x="79455" y="371950"/>
                      <a:pt x="71806" y="366150"/>
                    </a:cubicBezTo>
                    <a:lnTo>
                      <a:pt x="53742" y="376552"/>
                    </a:lnTo>
                    <a:cubicBezTo>
                      <a:pt x="49226" y="379222"/>
                      <a:pt x="43788" y="379866"/>
                      <a:pt x="38719" y="378577"/>
                    </a:cubicBezTo>
                    <a:cubicBezTo>
                      <a:pt x="33650" y="377197"/>
                      <a:pt x="29318" y="373883"/>
                      <a:pt x="26738" y="369372"/>
                    </a:cubicBezTo>
                    <a:lnTo>
                      <a:pt x="2683" y="327764"/>
                    </a:lnTo>
                    <a:cubicBezTo>
                      <a:pt x="-2847" y="318282"/>
                      <a:pt x="471" y="306131"/>
                      <a:pt x="9872" y="300700"/>
                    </a:cubicBezTo>
                    <a:lnTo>
                      <a:pt x="28120" y="290206"/>
                    </a:lnTo>
                    <a:cubicBezTo>
                      <a:pt x="27475" y="285604"/>
                      <a:pt x="26645" y="281001"/>
                      <a:pt x="26645" y="276122"/>
                    </a:cubicBezTo>
                    <a:cubicBezTo>
                      <a:pt x="26645" y="271335"/>
                      <a:pt x="27475" y="266733"/>
                      <a:pt x="28120" y="262038"/>
                    </a:cubicBezTo>
                    <a:lnTo>
                      <a:pt x="9872" y="251544"/>
                    </a:lnTo>
                    <a:cubicBezTo>
                      <a:pt x="471" y="246113"/>
                      <a:pt x="-2847" y="233962"/>
                      <a:pt x="2683" y="224572"/>
                    </a:cubicBezTo>
                    <a:lnTo>
                      <a:pt x="26738" y="182964"/>
                    </a:lnTo>
                    <a:cubicBezTo>
                      <a:pt x="29318" y="178361"/>
                      <a:pt x="33650" y="175139"/>
                      <a:pt x="38719" y="173759"/>
                    </a:cubicBezTo>
                    <a:cubicBezTo>
                      <a:pt x="43788" y="172378"/>
                      <a:pt x="49226" y="173114"/>
                      <a:pt x="53742" y="175692"/>
                    </a:cubicBezTo>
                    <a:lnTo>
                      <a:pt x="71806" y="186094"/>
                    </a:lnTo>
                    <a:cubicBezTo>
                      <a:pt x="79455" y="180386"/>
                      <a:pt x="87474" y="175231"/>
                      <a:pt x="96413" y="171457"/>
                    </a:cubicBezTo>
                    <a:lnTo>
                      <a:pt x="96413" y="151113"/>
                    </a:lnTo>
                    <a:cubicBezTo>
                      <a:pt x="96413" y="140159"/>
                      <a:pt x="105261" y="131322"/>
                      <a:pt x="116229" y="131322"/>
                    </a:cubicBezTo>
                    <a:close/>
                    <a:moveTo>
                      <a:pt x="445756" y="83476"/>
                    </a:moveTo>
                    <a:cubicBezTo>
                      <a:pt x="428335" y="83476"/>
                      <a:pt x="414140" y="97557"/>
                      <a:pt x="414140" y="115044"/>
                    </a:cubicBezTo>
                    <a:cubicBezTo>
                      <a:pt x="414140" y="132438"/>
                      <a:pt x="428335" y="146520"/>
                      <a:pt x="445756" y="146520"/>
                    </a:cubicBezTo>
                    <a:cubicBezTo>
                      <a:pt x="463176" y="146520"/>
                      <a:pt x="477371" y="132438"/>
                      <a:pt x="477371" y="115044"/>
                    </a:cubicBezTo>
                    <a:cubicBezTo>
                      <a:pt x="477371" y="97557"/>
                      <a:pt x="463176" y="83476"/>
                      <a:pt x="445756" y="83476"/>
                    </a:cubicBezTo>
                    <a:close/>
                    <a:moveTo>
                      <a:pt x="426676" y="0"/>
                    </a:moveTo>
                    <a:lnTo>
                      <a:pt x="464835" y="0"/>
                    </a:lnTo>
                    <a:cubicBezTo>
                      <a:pt x="473500" y="0"/>
                      <a:pt x="480597" y="7087"/>
                      <a:pt x="480597" y="15738"/>
                    </a:cubicBezTo>
                    <a:lnTo>
                      <a:pt x="480597" y="31936"/>
                    </a:lnTo>
                    <a:cubicBezTo>
                      <a:pt x="487694" y="34881"/>
                      <a:pt x="494054" y="38931"/>
                      <a:pt x="500138" y="43533"/>
                    </a:cubicBezTo>
                    <a:lnTo>
                      <a:pt x="514425" y="35249"/>
                    </a:lnTo>
                    <a:cubicBezTo>
                      <a:pt x="521983" y="30924"/>
                      <a:pt x="531569" y="33501"/>
                      <a:pt x="535901" y="40956"/>
                    </a:cubicBezTo>
                    <a:lnTo>
                      <a:pt x="554981" y="73996"/>
                    </a:lnTo>
                    <a:cubicBezTo>
                      <a:pt x="557101" y="77585"/>
                      <a:pt x="557654" y="81911"/>
                      <a:pt x="556640" y="85961"/>
                    </a:cubicBezTo>
                    <a:cubicBezTo>
                      <a:pt x="555534" y="89918"/>
                      <a:pt x="552861" y="93415"/>
                      <a:pt x="549266" y="95440"/>
                    </a:cubicBezTo>
                    <a:lnTo>
                      <a:pt x="534887" y="103815"/>
                    </a:lnTo>
                    <a:cubicBezTo>
                      <a:pt x="535348" y="107497"/>
                      <a:pt x="535993" y="111178"/>
                      <a:pt x="535993" y="115044"/>
                    </a:cubicBezTo>
                    <a:cubicBezTo>
                      <a:pt x="535993" y="115872"/>
                      <a:pt x="535809" y="116700"/>
                      <a:pt x="535717" y="117621"/>
                    </a:cubicBezTo>
                    <a:lnTo>
                      <a:pt x="521153" y="117621"/>
                    </a:lnTo>
                    <a:cubicBezTo>
                      <a:pt x="490828" y="117621"/>
                      <a:pt x="466126" y="142286"/>
                      <a:pt x="466126" y="172565"/>
                    </a:cubicBezTo>
                    <a:lnTo>
                      <a:pt x="466126" y="229719"/>
                    </a:lnTo>
                    <a:lnTo>
                      <a:pt x="466126" y="242604"/>
                    </a:lnTo>
                    <a:cubicBezTo>
                      <a:pt x="462715" y="237726"/>
                      <a:pt x="458383" y="233493"/>
                      <a:pt x="453590" y="229995"/>
                    </a:cubicBezTo>
                    <a:cubicBezTo>
                      <a:pt x="444465" y="223369"/>
                      <a:pt x="433404" y="219319"/>
                      <a:pt x="421330" y="219319"/>
                    </a:cubicBezTo>
                    <a:lnTo>
                      <a:pt x="411928" y="219319"/>
                    </a:lnTo>
                    <a:cubicBezTo>
                      <a:pt x="411375" y="217755"/>
                      <a:pt x="410914" y="216098"/>
                      <a:pt x="410914" y="214257"/>
                    </a:cubicBezTo>
                    <a:lnTo>
                      <a:pt x="410914" y="198059"/>
                    </a:lnTo>
                    <a:cubicBezTo>
                      <a:pt x="403817" y="195114"/>
                      <a:pt x="397457" y="191064"/>
                      <a:pt x="391373" y="186463"/>
                    </a:cubicBezTo>
                    <a:lnTo>
                      <a:pt x="377086" y="194746"/>
                    </a:lnTo>
                    <a:cubicBezTo>
                      <a:pt x="373492" y="196863"/>
                      <a:pt x="369160" y="197415"/>
                      <a:pt x="365104" y="196310"/>
                    </a:cubicBezTo>
                    <a:cubicBezTo>
                      <a:pt x="361140" y="195206"/>
                      <a:pt x="357638" y="192629"/>
                      <a:pt x="355610" y="189040"/>
                    </a:cubicBezTo>
                    <a:lnTo>
                      <a:pt x="336530" y="155999"/>
                    </a:lnTo>
                    <a:cubicBezTo>
                      <a:pt x="332198" y="148452"/>
                      <a:pt x="334687" y="138881"/>
                      <a:pt x="342245" y="134463"/>
                    </a:cubicBezTo>
                    <a:lnTo>
                      <a:pt x="356716" y="126180"/>
                    </a:lnTo>
                    <a:cubicBezTo>
                      <a:pt x="356163" y="122498"/>
                      <a:pt x="355518" y="118817"/>
                      <a:pt x="355518" y="115044"/>
                    </a:cubicBezTo>
                    <a:cubicBezTo>
                      <a:pt x="355518" y="111178"/>
                      <a:pt x="356163" y="107497"/>
                      <a:pt x="356716" y="103815"/>
                    </a:cubicBezTo>
                    <a:lnTo>
                      <a:pt x="342245" y="95440"/>
                    </a:lnTo>
                    <a:cubicBezTo>
                      <a:pt x="334687" y="91115"/>
                      <a:pt x="332198" y="81543"/>
                      <a:pt x="336530" y="73996"/>
                    </a:cubicBezTo>
                    <a:lnTo>
                      <a:pt x="355610" y="40956"/>
                    </a:lnTo>
                    <a:cubicBezTo>
                      <a:pt x="357638" y="37366"/>
                      <a:pt x="361140" y="34789"/>
                      <a:pt x="365104" y="33685"/>
                    </a:cubicBezTo>
                    <a:cubicBezTo>
                      <a:pt x="369160" y="32580"/>
                      <a:pt x="373492" y="33133"/>
                      <a:pt x="377086" y="35249"/>
                    </a:cubicBezTo>
                    <a:lnTo>
                      <a:pt x="391373" y="43533"/>
                    </a:lnTo>
                    <a:cubicBezTo>
                      <a:pt x="397457" y="38931"/>
                      <a:pt x="403817" y="34881"/>
                      <a:pt x="410914" y="31936"/>
                    </a:cubicBezTo>
                    <a:lnTo>
                      <a:pt x="410914" y="15738"/>
                    </a:lnTo>
                    <a:cubicBezTo>
                      <a:pt x="410914" y="7087"/>
                      <a:pt x="418011" y="0"/>
                      <a:pt x="4266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9" name="íŝḻïḓè"/>
            <p:cNvGrpSpPr/>
            <p:nvPr/>
          </p:nvGrpSpPr>
          <p:grpSpPr>
            <a:xfrm>
              <a:off x="3284932" y="4122506"/>
              <a:ext cx="1053113" cy="1111889"/>
              <a:chOff x="3284631" y="2788636"/>
              <a:chExt cx="1053113" cy="1111889"/>
            </a:xfrm>
          </p:grpSpPr>
          <p:sp>
            <p:nvSpPr>
              <p:cNvPr id="62" name="îšlïdé"/>
              <p:cNvSpPr/>
              <p:nvPr/>
            </p:nvSpPr>
            <p:spPr bwMode="auto">
              <a:xfrm>
                <a:off x="3284631" y="3176234"/>
                <a:ext cx="1053113" cy="724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智能家居  </a:t>
                </a:r>
                <a:endParaRPr lang="en-US" altLang="zh-CN" sz="1200" dirty="0">
                  <a:solidFill>
                    <a:srgbClr val="585858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智能穿戴  </a:t>
                </a:r>
                <a:endParaRPr lang="en-US" altLang="zh-CN" sz="1200" dirty="0">
                  <a:solidFill>
                    <a:srgbClr val="585858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物联网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1100" dirty="0"/>
              </a:p>
            </p:txBody>
          </p:sp>
          <p:sp>
            <p:nvSpPr>
              <p:cNvPr id="63" name="isľíḍê"/>
              <p:cNvSpPr txBox="1"/>
              <p:nvPr/>
            </p:nvSpPr>
            <p:spPr bwMode="auto">
              <a:xfrm>
                <a:off x="3284631" y="2788636"/>
                <a:ext cx="901871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CN" altLang="en-US" sz="1600" b="1" spc="-3" dirty="0">
                    <a:solidFill>
                      <a:srgbClr val="006FC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新业务</a:t>
                </a:r>
                <a:endParaRPr lang="en-US" altLang="zh-CN" sz="16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grpSp>
          <p:nvGrpSpPr>
            <p:cNvPr id="50" name="íṩļïḑe"/>
            <p:cNvGrpSpPr/>
            <p:nvPr/>
          </p:nvGrpSpPr>
          <p:grpSpPr>
            <a:xfrm>
              <a:off x="7679966" y="4580496"/>
              <a:ext cx="1572922" cy="921349"/>
              <a:chOff x="133301" y="2788636"/>
              <a:chExt cx="1572922" cy="921349"/>
            </a:xfrm>
          </p:grpSpPr>
          <p:sp>
            <p:nvSpPr>
              <p:cNvPr id="60" name="íṩ1îḑé"/>
              <p:cNvSpPr/>
              <p:nvPr/>
            </p:nvSpPr>
            <p:spPr bwMode="auto">
              <a:xfrm>
                <a:off x="148376" y="3176235"/>
                <a:ext cx="1557847" cy="53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流程优化  </a:t>
                </a:r>
                <a:endParaRPr lang="en-US" altLang="zh-CN" sz="1200" dirty="0">
                  <a:solidFill>
                    <a:srgbClr val="585858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良率提升专案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1" name="ïṣlïďé"/>
              <p:cNvSpPr txBox="1"/>
              <p:nvPr/>
            </p:nvSpPr>
            <p:spPr bwMode="auto">
              <a:xfrm>
                <a:off x="133301" y="2788636"/>
                <a:ext cx="1118162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CN" altLang="en-US" sz="1600" b="1" spc="-3" dirty="0">
                    <a:solidFill>
                      <a:srgbClr val="006FC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精益管理</a:t>
                </a:r>
                <a:endParaRPr lang="en-US" altLang="zh-CN" sz="16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sp>
          <p:nvSpPr>
            <p:cNvPr id="51" name="íṩḻïḓê"/>
            <p:cNvSpPr/>
            <p:nvPr/>
          </p:nvSpPr>
          <p:spPr bwMode="auto">
            <a:xfrm>
              <a:off x="7700582" y="3510175"/>
              <a:ext cx="1564460" cy="724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200" spc="-3" dirty="0">
                  <a:solidFill>
                    <a:srgbClr val="585858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关键设备增加  </a:t>
              </a:r>
              <a:endParaRPr lang="en-US" altLang="zh-CN" sz="1200" spc="-3" dirty="0">
                <a:solidFill>
                  <a:srgbClr val="58585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200" spc="-3" dirty="0">
                  <a:solidFill>
                    <a:srgbClr val="585858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提升产能  </a:t>
              </a:r>
              <a:endParaRPr lang="en-US" altLang="zh-CN" sz="1200" spc="-3" dirty="0">
                <a:solidFill>
                  <a:srgbClr val="58585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200" spc="-3" dirty="0">
                  <a:solidFill>
                    <a:srgbClr val="585858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供应链整合及管理</a:t>
              </a:r>
              <a:endPara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" name="ïšliḋé"/>
            <p:cNvSpPr txBox="1"/>
            <p:nvPr/>
          </p:nvSpPr>
          <p:spPr bwMode="auto">
            <a:xfrm>
              <a:off x="7368621" y="3122577"/>
              <a:ext cx="1989143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zh-CN" altLang="en-US" sz="1600" b="1" spc="-3" dirty="0">
                  <a:solidFill>
                    <a:srgbClr val="006FC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产能及资源整合</a:t>
              </a:r>
              <a:endPara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grpSp>
          <p:nvGrpSpPr>
            <p:cNvPr id="53" name="iṣḻîďé"/>
            <p:cNvGrpSpPr/>
            <p:nvPr/>
          </p:nvGrpSpPr>
          <p:grpSpPr>
            <a:xfrm>
              <a:off x="7298274" y="1674016"/>
              <a:ext cx="1989884" cy="1111889"/>
              <a:chOff x="-248391" y="2788636"/>
              <a:chExt cx="1989884" cy="1111889"/>
            </a:xfrm>
          </p:grpSpPr>
          <p:sp>
            <p:nvSpPr>
              <p:cNvPr id="58" name="iṣ1iḓè"/>
              <p:cNvSpPr/>
              <p:nvPr/>
            </p:nvSpPr>
            <p:spPr bwMode="auto">
              <a:xfrm>
                <a:off x="140746" y="3176234"/>
                <a:ext cx="1600747" cy="724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自动工程中心  </a:t>
                </a:r>
                <a:endParaRPr lang="en-US" altLang="zh-CN" sz="1200" dirty="0">
                  <a:solidFill>
                    <a:srgbClr val="585858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机器人应用  </a:t>
                </a:r>
                <a:endParaRPr lang="en-US" altLang="zh-CN" sz="1200" dirty="0">
                  <a:solidFill>
                    <a:srgbClr val="585858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模具</a:t>
                </a:r>
                <a:r>
                  <a:rPr lang="en-US" altLang="zh-CN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3</a:t>
                </a:r>
                <a:r>
                  <a:rPr lang="en-US" altLang="zh-CN" sz="1200" spc="-3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D</a:t>
                </a:r>
                <a:r>
                  <a:rPr lang="zh-CN" altLang="en-US" sz="1200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打印技术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59" name="iṥľïďê"/>
              <p:cNvSpPr txBox="1"/>
              <p:nvPr/>
            </p:nvSpPr>
            <p:spPr bwMode="auto">
              <a:xfrm>
                <a:off x="-248391" y="2788636"/>
                <a:ext cx="1608521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spcBef>
                    <a:spcPct val="0"/>
                  </a:spcBef>
                </a:pPr>
                <a:r>
                  <a:rPr lang="zh-CN" altLang="en-US" sz="1600" b="1" spc="-3" dirty="0">
                    <a:solidFill>
                      <a:srgbClr val="006FC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自动化生产</a:t>
                </a:r>
                <a:endParaRPr lang="en-US" altLang="zh-CN" sz="16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grpSp>
          <p:nvGrpSpPr>
            <p:cNvPr id="54" name="îṥ1íḍé"/>
            <p:cNvGrpSpPr/>
            <p:nvPr/>
          </p:nvGrpSpPr>
          <p:grpSpPr>
            <a:xfrm>
              <a:off x="3285091" y="2797177"/>
              <a:ext cx="1334512" cy="1111889"/>
              <a:chOff x="3284790" y="2788636"/>
              <a:chExt cx="1334512" cy="1111889"/>
            </a:xfrm>
          </p:grpSpPr>
          <p:sp>
            <p:nvSpPr>
              <p:cNvPr id="56" name="íṣḷiďé"/>
              <p:cNvSpPr/>
              <p:nvPr/>
            </p:nvSpPr>
            <p:spPr bwMode="auto">
              <a:xfrm>
                <a:off x="3284790" y="3176234"/>
                <a:ext cx="1334512" cy="724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200" spc="-3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新技术趋势  </a:t>
                </a:r>
                <a:endParaRPr lang="en-US" altLang="zh-CN" sz="1200" spc="-3" dirty="0">
                  <a:solidFill>
                    <a:srgbClr val="585858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200" spc="-3" dirty="0">
                    <a:solidFill>
                      <a:srgbClr val="585858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新材料新工艺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57" name="iṣḻîḑé"/>
              <p:cNvSpPr txBox="1"/>
              <p:nvPr/>
            </p:nvSpPr>
            <p:spPr bwMode="auto">
              <a:xfrm>
                <a:off x="3284790" y="2788636"/>
                <a:ext cx="1207670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CN" altLang="en-US" sz="1600" b="1" spc="-3" dirty="0">
                    <a:solidFill>
                      <a:srgbClr val="006FC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新技术研究</a:t>
                </a:r>
                <a:endParaRPr lang="en-US" altLang="zh-CN" sz="16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</p:grpSp>
      <p:sp>
        <p:nvSpPr>
          <p:cNvPr id="74" name="object 21"/>
          <p:cNvSpPr txBox="1"/>
          <p:nvPr/>
        </p:nvSpPr>
        <p:spPr>
          <a:xfrm>
            <a:off x="2753197" y="3606906"/>
            <a:ext cx="1166410" cy="5307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3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战略发展</a:t>
            </a:r>
            <a:endParaRPr sz="20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27305" algn="ctr">
              <a:spcBef>
                <a:spcPts val="250"/>
              </a:spcBef>
            </a:pPr>
            <a:r>
              <a:rPr sz="11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2020-2023</a:t>
            </a:r>
          </a:p>
        </p:txBody>
      </p:sp>
      <p:sp>
        <p:nvSpPr>
          <p:cNvPr id="122" name="矩形 121"/>
          <p:cNvSpPr/>
          <p:nvPr/>
        </p:nvSpPr>
        <p:spPr>
          <a:xfrm>
            <a:off x="10259630" y="5677072"/>
            <a:ext cx="620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58585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套</a:t>
            </a:r>
            <a:r>
              <a:rPr lang="en-US" altLang="zh-CN" sz="1400" spc="-3" dirty="0">
                <a:solidFill>
                  <a:srgbClr val="58585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rgbClr val="58585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月</a:t>
            </a:r>
            <a:endParaRPr lang="zh-CN" altLang="en-US" sz="1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4" name="robotic-arm_74887"/>
          <p:cNvSpPr>
            <a:spLocks noChangeAspect="1"/>
          </p:cNvSpPr>
          <p:nvPr/>
        </p:nvSpPr>
        <p:spPr bwMode="auto">
          <a:xfrm>
            <a:off x="3170975" y="2484578"/>
            <a:ext cx="391924" cy="431897"/>
          </a:xfrm>
          <a:custGeom>
            <a:avLst/>
            <a:gdLst>
              <a:gd name="T0" fmla="*/ 3936 w 4069"/>
              <a:gd name="T1" fmla="*/ 3985 h 4491"/>
              <a:gd name="T2" fmla="*/ 3416 w 4069"/>
              <a:gd name="T3" fmla="*/ 3985 h 4491"/>
              <a:gd name="T4" fmla="*/ 1697 w 4069"/>
              <a:gd name="T5" fmla="*/ 2262 h 4491"/>
              <a:gd name="T6" fmla="*/ 1569 w 4069"/>
              <a:gd name="T7" fmla="*/ 1908 h 4491"/>
              <a:gd name="T8" fmla="*/ 2395 w 4069"/>
              <a:gd name="T9" fmla="*/ 1278 h 4491"/>
              <a:gd name="T10" fmla="*/ 3097 w 4069"/>
              <a:gd name="T11" fmla="*/ 1278 h 4491"/>
              <a:gd name="T12" fmla="*/ 3291 w 4069"/>
              <a:gd name="T13" fmla="*/ 1125 h 4491"/>
              <a:gd name="T14" fmla="*/ 3379 w 4069"/>
              <a:gd name="T15" fmla="*/ 760 h 4491"/>
              <a:gd name="T16" fmla="*/ 3232 w 4069"/>
              <a:gd name="T17" fmla="*/ 519 h 4491"/>
              <a:gd name="T18" fmla="*/ 2990 w 4069"/>
              <a:gd name="T19" fmla="*/ 666 h 4491"/>
              <a:gd name="T20" fmla="*/ 2940 w 4069"/>
              <a:gd name="T21" fmla="*/ 878 h 4491"/>
              <a:gd name="T22" fmla="*/ 2527 w 4069"/>
              <a:gd name="T23" fmla="*/ 878 h 4491"/>
              <a:gd name="T24" fmla="*/ 2527 w 4069"/>
              <a:gd name="T25" fmla="*/ 465 h 4491"/>
              <a:gd name="T26" fmla="*/ 2739 w 4069"/>
              <a:gd name="T27" fmla="*/ 414 h 4491"/>
              <a:gd name="T28" fmla="*/ 2886 w 4069"/>
              <a:gd name="T29" fmla="*/ 173 h 4491"/>
              <a:gd name="T30" fmla="*/ 2645 w 4069"/>
              <a:gd name="T31" fmla="*/ 26 h 4491"/>
              <a:gd name="T32" fmla="*/ 2280 w 4069"/>
              <a:gd name="T33" fmla="*/ 113 h 4491"/>
              <a:gd name="T34" fmla="*/ 2127 w 4069"/>
              <a:gd name="T35" fmla="*/ 308 h 4491"/>
              <a:gd name="T36" fmla="*/ 2127 w 4069"/>
              <a:gd name="T37" fmla="*/ 979 h 4491"/>
              <a:gd name="T38" fmla="*/ 1276 w 4069"/>
              <a:gd name="T39" fmla="*/ 1629 h 4491"/>
              <a:gd name="T40" fmla="*/ 852 w 4069"/>
              <a:gd name="T41" fmla="*/ 1515 h 4491"/>
              <a:gd name="T42" fmla="*/ 0 w 4069"/>
              <a:gd name="T43" fmla="*/ 2367 h 4491"/>
              <a:gd name="T44" fmla="*/ 764 w 4069"/>
              <a:gd name="T45" fmla="*/ 3214 h 4491"/>
              <a:gd name="T46" fmla="*/ 1534 w 4069"/>
              <a:gd name="T47" fmla="*/ 3985 h 4491"/>
              <a:gd name="T48" fmla="*/ 932 w 4069"/>
              <a:gd name="T49" fmla="*/ 3985 h 4491"/>
              <a:gd name="T50" fmla="*/ 798 w 4069"/>
              <a:gd name="T51" fmla="*/ 4118 h 4491"/>
              <a:gd name="T52" fmla="*/ 798 w 4069"/>
              <a:gd name="T53" fmla="*/ 4358 h 4491"/>
              <a:gd name="T54" fmla="*/ 932 w 4069"/>
              <a:gd name="T55" fmla="*/ 4491 h 4491"/>
              <a:gd name="T56" fmla="*/ 3936 w 4069"/>
              <a:gd name="T57" fmla="*/ 4491 h 4491"/>
              <a:gd name="T58" fmla="*/ 4069 w 4069"/>
              <a:gd name="T59" fmla="*/ 4358 h 4491"/>
              <a:gd name="T60" fmla="*/ 4069 w 4069"/>
              <a:gd name="T61" fmla="*/ 4118 h 4491"/>
              <a:gd name="T62" fmla="*/ 3936 w 4069"/>
              <a:gd name="T63" fmla="*/ 3985 h 4491"/>
              <a:gd name="T64" fmla="*/ 852 w 4069"/>
              <a:gd name="T65" fmla="*/ 2715 h 4491"/>
              <a:gd name="T66" fmla="*/ 503 w 4069"/>
              <a:gd name="T67" fmla="*/ 2367 h 4491"/>
              <a:gd name="T68" fmla="*/ 852 w 4069"/>
              <a:gd name="T69" fmla="*/ 2018 h 4491"/>
              <a:gd name="T70" fmla="*/ 1200 w 4069"/>
              <a:gd name="T71" fmla="*/ 2367 h 4491"/>
              <a:gd name="T72" fmla="*/ 852 w 4069"/>
              <a:gd name="T73" fmla="*/ 2715 h 4491"/>
              <a:gd name="T74" fmla="*/ 1240 w 4069"/>
              <a:gd name="T75" fmla="*/ 3124 h 4491"/>
              <a:gd name="T76" fmla="*/ 1614 w 4069"/>
              <a:gd name="T77" fmla="*/ 2746 h 4491"/>
              <a:gd name="T78" fmla="*/ 2851 w 4069"/>
              <a:gd name="T79" fmla="*/ 3985 h 4491"/>
              <a:gd name="T80" fmla="*/ 2100 w 4069"/>
              <a:gd name="T81" fmla="*/ 3985 h 4491"/>
              <a:gd name="T82" fmla="*/ 1240 w 4069"/>
              <a:gd name="T83" fmla="*/ 3124 h 4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069" h="4491">
                <a:moveTo>
                  <a:pt x="3936" y="3985"/>
                </a:moveTo>
                <a:lnTo>
                  <a:pt x="3416" y="3985"/>
                </a:lnTo>
                <a:lnTo>
                  <a:pt x="1697" y="2262"/>
                </a:lnTo>
                <a:cubicBezTo>
                  <a:pt x="1681" y="2133"/>
                  <a:pt x="1636" y="2013"/>
                  <a:pt x="1569" y="1908"/>
                </a:cubicBezTo>
                <a:lnTo>
                  <a:pt x="2395" y="1278"/>
                </a:lnTo>
                <a:lnTo>
                  <a:pt x="3097" y="1278"/>
                </a:lnTo>
                <a:cubicBezTo>
                  <a:pt x="3189" y="1278"/>
                  <a:pt x="3270" y="1215"/>
                  <a:pt x="3291" y="1125"/>
                </a:cubicBezTo>
                <a:lnTo>
                  <a:pt x="3379" y="760"/>
                </a:lnTo>
                <a:cubicBezTo>
                  <a:pt x="3405" y="653"/>
                  <a:pt x="3339" y="545"/>
                  <a:pt x="3232" y="519"/>
                </a:cubicBezTo>
                <a:cubicBezTo>
                  <a:pt x="3124" y="493"/>
                  <a:pt x="3016" y="559"/>
                  <a:pt x="2990" y="666"/>
                </a:cubicBezTo>
                <a:lnTo>
                  <a:pt x="2940" y="878"/>
                </a:lnTo>
                <a:lnTo>
                  <a:pt x="2527" y="878"/>
                </a:lnTo>
                <a:lnTo>
                  <a:pt x="2527" y="465"/>
                </a:lnTo>
                <a:lnTo>
                  <a:pt x="2739" y="414"/>
                </a:lnTo>
                <a:cubicBezTo>
                  <a:pt x="2846" y="389"/>
                  <a:pt x="2912" y="281"/>
                  <a:pt x="2886" y="173"/>
                </a:cubicBezTo>
                <a:cubicBezTo>
                  <a:pt x="2860" y="66"/>
                  <a:pt x="2752" y="0"/>
                  <a:pt x="2645" y="26"/>
                </a:cubicBezTo>
                <a:lnTo>
                  <a:pt x="2280" y="113"/>
                </a:lnTo>
                <a:cubicBezTo>
                  <a:pt x="2190" y="135"/>
                  <a:pt x="2127" y="216"/>
                  <a:pt x="2127" y="308"/>
                </a:cubicBezTo>
                <a:lnTo>
                  <a:pt x="2127" y="979"/>
                </a:lnTo>
                <a:lnTo>
                  <a:pt x="1276" y="1629"/>
                </a:lnTo>
                <a:cubicBezTo>
                  <a:pt x="1151" y="1557"/>
                  <a:pt x="1006" y="1515"/>
                  <a:pt x="852" y="1515"/>
                </a:cubicBezTo>
                <a:cubicBezTo>
                  <a:pt x="382" y="1515"/>
                  <a:pt x="0" y="1897"/>
                  <a:pt x="0" y="2367"/>
                </a:cubicBezTo>
                <a:cubicBezTo>
                  <a:pt x="0" y="2807"/>
                  <a:pt x="335" y="3170"/>
                  <a:pt x="764" y="3214"/>
                </a:cubicBezTo>
                <a:lnTo>
                  <a:pt x="1534" y="3985"/>
                </a:lnTo>
                <a:lnTo>
                  <a:pt x="932" y="3985"/>
                </a:lnTo>
                <a:cubicBezTo>
                  <a:pt x="858" y="3985"/>
                  <a:pt x="798" y="4044"/>
                  <a:pt x="798" y="4118"/>
                </a:cubicBezTo>
                <a:lnTo>
                  <a:pt x="798" y="4358"/>
                </a:lnTo>
                <a:cubicBezTo>
                  <a:pt x="798" y="4432"/>
                  <a:pt x="858" y="4491"/>
                  <a:pt x="932" y="4491"/>
                </a:cubicBezTo>
                <a:lnTo>
                  <a:pt x="3936" y="4491"/>
                </a:lnTo>
                <a:cubicBezTo>
                  <a:pt x="4010" y="4491"/>
                  <a:pt x="4069" y="4432"/>
                  <a:pt x="4069" y="4358"/>
                </a:cubicBezTo>
                <a:lnTo>
                  <a:pt x="4069" y="4118"/>
                </a:lnTo>
                <a:cubicBezTo>
                  <a:pt x="4069" y="4044"/>
                  <a:pt x="4010" y="3985"/>
                  <a:pt x="3936" y="3985"/>
                </a:cubicBezTo>
                <a:close/>
                <a:moveTo>
                  <a:pt x="852" y="2715"/>
                </a:moveTo>
                <a:cubicBezTo>
                  <a:pt x="660" y="2715"/>
                  <a:pt x="503" y="2559"/>
                  <a:pt x="503" y="2367"/>
                </a:cubicBezTo>
                <a:cubicBezTo>
                  <a:pt x="503" y="2175"/>
                  <a:pt x="660" y="2018"/>
                  <a:pt x="852" y="2018"/>
                </a:cubicBezTo>
                <a:cubicBezTo>
                  <a:pt x="1044" y="2018"/>
                  <a:pt x="1200" y="2175"/>
                  <a:pt x="1200" y="2367"/>
                </a:cubicBezTo>
                <a:cubicBezTo>
                  <a:pt x="1200" y="2559"/>
                  <a:pt x="1044" y="2715"/>
                  <a:pt x="852" y="2715"/>
                </a:cubicBezTo>
                <a:close/>
                <a:moveTo>
                  <a:pt x="1240" y="3124"/>
                </a:moveTo>
                <a:cubicBezTo>
                  <a:pt x="1401" y="3041"/>
                  <a:pt x="1533" y="2908"/>
                  <a:pt x="1614" y="2746"/>
                </a:cubicBezTo>
                <a:lnTo>
                  <a:pt x="2851" y="3985"/>
                </a:lnTo>
                <a:lnTo>
                  <a:pt x="2100" y="3985"/>
                </a:lnTo>
                <a:lnTo>
                  <a:pt x="1240" y="31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25" name="iconfont-11145-6970024"/>
          <p:cNvSpPr>
            <a:spLocks noChangeAspect="1"/>
          </p:cNvSpPr>
          <p:nvPr/>
        </p:nvSpPr>
        <p:spPr bwMode="auto">
          <a:xfrm>
            <a:off x="3736328" y="4542827"/>
            <a:ext cx="417381" cy="400600"/>
          </a:xfrm>
          <a:custGeom>
            <a:avLst/>
            <a:gdLst>
              <a:gd name="T0" fmla="*/ 3750 w 10465"/>
              <a:gd name="T1" fmla="*/ 7230 h 10045"/>
              <a:gd name="T2" fmla="*/ 1875 w 10465"/>
              <a:gd name="T3" fmla="*/ 9105 h 10045"/>
              <a:gd name="T4" fmla="*/ 0 w 10465"/>
              <a:gd name="T5" fmla="*/ 7230 h 10045"/>
              <a:gd name="T6" fmla="*/ 1875 w 10465"/>
              <a:gd name="T7" fmla="*/ 5355 h 10045"/>
              <a:gd name="T8" fmla="*/ 3750 w 10465"/>
              <a:gd name="T9" fmla="*/ 7230 h 10045"/>
              <a:gd name="T10" fmla="*/ 1875 w 10465"/>
              <a:gd name="T11" fmla="*/ 8205 h 10045"/>
              <a:gd name="T12" fmla="*/ 2850 w 10465"/>
              <a:gd name="T13" fmla="*/ 7230 h 10045"/>
              <a:gd name="T14" fmla="*/ 1875 w 10465"/>
              <a:gd name="T15" fmla="*/ 6255 h 10045"/>
              <a:gd name="T16" fmla="*/ 900 w 10465"/>
              <a:gd name="T17" fmla="*/ 7230 h 10045"/>
              <a:gd name="T18" fmla="*/ 1875 w 10465"/>
              <a:gd name="T19" fmla="*/ 8205 h 10045"/>
              <a:gd name="T20" fmla="*/ 5215 w 10465"/>
              <a:gd name="T21" fmla="*/ 3750 h 10045"/>
              <a:gd name="T22" fmla="*/ 3340 w 10465"/>
              <a:gd name="T23" fmla="*/ 1875 h 10045"/>
              <a:gd name="T24" fmla="*/ 5215 w 10465"/>
              <a:gd name="T25" fmla="*/ 0 h 10045"/>
              <a:gd name="T26" fmla="*/ 7090 w 10465"/>
              <a:gd name="T27" fmla="*/ 1875 h 10045"/>
              <a:gd name="T28" fmla="*/ 5215 w 10465"/>
              <a:gd name="T29" fmla="*/ 3750 h 10045"/>
              <a:gd name="T30" fmla="*/ 5215 w 10465"/>
              <a:gd name="T31" fmla="*/ 900 h 10045"/>
              <a:gd name="T32" fmla="*/ 4240 w 10465"/>
              <a:gd name="T33" fmla="*/ 1875 h 10045"/>
              <a:gd name="T34" fmla="*/ 5215 w 10465"/>
              <a:gd name="T35" fmla="*/ 2850 h 10045"/>
              <a:gd name="T36" fmla="*/ 6190 w 10465"/>
              <a:gd name="T37" fmla="*/ 1875 h 10045"/>
              <a:gd name="T38" fmla="*/ 5215 w 10465"/>
              <a:gd name="T39" fmla="*/ 900 h 10045"/>
              <a:gd name="T40" fmla="*/ 8590 w 10465"/>
              <a:gd name="T41" fmla="*/ 5355 h 10045"/>
              <a:gd name="T42" fmla="*/ 10465 w 10465"/>
              <a:gd name="T43" fmla="*/ 7230 h 10045"/>
              <a:gd name="T44" fmla="*/ 8590 w 10465"/>
              <a:gd name="T45" fmla="*/ 9105 h 10045"/>
              <a:gd name="T46" fmla="*/ 6715 w 10465"/>
              <a:gd name="T47" fmla="*/ 7230 h 10045"/>
              <a:gd name="T48" fmla="*/ 8590 w 10465"/>
              <a:gd name="T49" fmla="*/ 5355 h 10045"/>
              <a:gd name="T50" fmla="*/ 8590 w 10465"/>
              <a:gd name="T51" fmla="*/ 8205 h 10045"/>
              <a:gd name="T52" fmla="*/ 9565 w 10465"/>
              <a:gd name="T53" fmla="*/ 7230 h 10045"/>
              <a:gd name="T54" fmla="*/ 8590 w 10465"/>
              <a:gd name="T55" fmla="*/ 6255 h 10045"/>
              <a:gd name="T56" fmla="*/ 7615 w 10465"/>
              <a:gd name="T57" fmla="*/ 7230 h 10045"/>
              <a:gd name="T58" fmla="*/ 8590 w 10465"/>
              <a:gd name="T59" fmla="*/ 8205 h 10045"/>
              <a:gd name="T60" fmla="*/ 8740 w 10465"/>
              <a:gd name="T61" fmla="*/ 5065 h 10045"/>
              <a:gd name="T62" fmla="*/ 7241 w 10465"/>
              <a:gd name="T63" fmla="*/ 2651 h 10045"/>
              <a:gd name="T64" fmla="*/ 7385 w 10465"/>
              <a:gd name="T65" fmla="*/ 1874 h 10045"/>
              <a:gd name="T66" fmla="*/ 7376 w 10465"/>
              <a:gd name="T67" fmla="*/ 1676 h 10045"/>
              <a:gd name="T68" fmla="*/ 9671 w 10465"/>
              <a:gd name="T69" fmla="*/ 5348 h 10045"/>
              <a:gd name="T70" fmla="*/ 8740 w 10465"/>
              <a:gd name="T71" fmla="*/ 5065 h 10045"/>
              <a:gd name="T72" fmla="*/ 6974 w 10465"/>
              <a:gd name="T73" fmla="*/ 8680 h 10045"/>
              <a:gd name="T74" fmla="*/ 7771 w 10465"/>
              <a:gd name="T75" fmla="*/ 9240 h 10045"/>
              <a:gd name="T76" fmla="*/ 5215 w 10465"/>
              <a:gd name="T77" fmla="*/ 10045 h 10045"/>
              <a:gd name="T78" fmla="*/ 2671 w 10465"/>
              <a:gd name="T79" fmla="*/ 9250 h 10045"/>
              <a:gd name="T80" fmla="*/ 3477 w 10465"/>
              <a:gd name="T81" fmla="*/ 8694 h 10045"/>
              <a:gd name="T82" fmla="*/ 5215 w 10465"/>
              <a:gd name="T83" fmla="*/ 9145 h 10045"/>
              <a:gd name="T84" fmla="*/ 6974 w 10465"/>
              <a:gd name="T85" fmla="*/ 8680 h 10045"/>
              <a:gd name="T86" fmla="*/ 3188 w 10465"/>
              <a:gd name="T87" fmla="*/ 2653 h 10045"/>
              <a:gd name="T88" fmla="*/ 1689 w 10465"/>
              <a:gd name="T89" fmla="*/ 5069 h 10045"/>
              <a:gd name="T90" fmla="*/ 757 w 10465"/>
              <a:gd name="T91" fmla="*/ 5370 h 10045"/>
              <a:gd name="T92" fmla="*/ 3053 w 10465"/>
              <a:gd name="T93" fmla="*/ 1678 h 10045"/>
              <a:gd name="T94" fmla="*/ 3045 w 10465"/>
              <a:gd name="T95" fmla="*/ 1875 h 10045"/>
              <a:gd name="T96" fmla="*/ 3188 w 10465"/>
              <a:gd name="T97" fmla="*/ 2653 h 10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465" h="10045">
                <a:moveTo>
                  <a:pt x="3750" y="7230"/>
                </a:moveTo>
                <a:cubicBezTo>
                  <a:pt x="3750" y="8266"/>
                  <a:pt x="2910" y="9105"/>
                  <a:pt x="1875" y="9105"/>
                </a:cubicBezTo>
                <a:cubicBezTo>
                  <a:pt x="840" y="9105"/>
                  <a:pt x="0" y="8265"/>
                  <a:pt x="0" y="7230"/>
                </a:cubicBezTo>
                <a:cubicBezTo>
                  <a:pt x="0" y="6195"/>
                  <a:pt x="840" y="5355"/>
                  <a:pt x="1875" y="5355"/>
                </a:cubicBezTo>
                <a:cubicBezTo>
                  <a:pt x="2910" y="5355"/>
                  <a:pt x="3750" y="6195"/>
                  <a:pt x="3750" y="7230"/>
                </a:cubicBezTo>
                <a:close/>
                <a:moveTo>
                  <a:pt x="1875" y="8205"/>
                </a:moveTo>
                <a:cubicBezTo>
                  <a:pt x="2413" y="8205"/>
                  <a:pt x="2850" y="7769"/>
                  <a:pt x="2850" y="7230"/>
                </a:cubicBezTo>
                <a:cubicBezTo>
                  <a:pt x="2850" y="6691"/>
                  <a:pt x="2413" y="6255"/>
                  <a:pt x="1875" y="6255"/>
                </a:cubicBezTo>
                <a:cubicBezTo>
                  <a:pt x="1336" y="6255"/>
                  <a:pt x="900" y="6691"/>
                  <a:pt x="900" y="7230"/>
                </a:cubicBezTo>
                <a:cubicBezTo>
                  <a:pt x="900" y="7769"/>
                  <a:pt x="1336" y="8205"/>
                  <a:pt x="1875" y="8205"/>
                </a:cubicBezTo>
                <a:close/>
                <a:moveTo>
                  <a:pt x="5215" y="3750"/>
                </a:moveTo>
                <a:cubicBezTo>
                  <a:pt x="4180" y="3750"/>
                  <a:pt x="3340" y="2910"/>
                  <a:pt x="3340" y="1875"/>
                </a:cubicBezTo>
                <a:cubicBezTo>
                  <a:pt x="3340" y="840"/>
                  <a:pt x="4180" y="0"/>
                  <a:pt x="5215" y="0"/>
                </a:cubicBezTo>
                <a:cubicBezTo>
                  <a:pt x="6249" y="0"/>
                  <a:pt x="7090" y="840"/>
                  <a:pt x="7090" y="1875"/>
                </a:cubicBezTo>
                <a:cubicBezTo>
                  <a:pt x="7090" y="2910"/>
                  <a:pt x="6249" y="3750"/>
                  <a:pt x="5215" y="3750"/>
                </a:cubicBezTo>
                <a:close/>
                <a:moveTo>
                  <a:pt x="5215" y="900"/>
                </a:moveTo>
                <a:cubicBezTo>
                  <a:pt x="4676" y="900"/>
                  <a:pt x="4240" y="1336"/>
                  <a:pt x="4240" y="1875"/>
                </a:cubicBezTo>
                <a:cubicBezTo>
                  <a:pt x="4240" y="2414"/>
                  <a:pt x="4676" y="2850"/>
                  <a:pt x="5215" y="2850"/>
                </a:cubicBezTo>
                <a:cubicBezTo>
                  <a:pt x="5753" y="2850"/>
                  <a:pt x="6190" y="2414"/>
                  <a:pt x="6190" y="1875"/>
                </a:cubicBezTo>
                <a:cubicBezTo>
                  <a:pt x="6190" y="1336"/>
                  <a:pt x="5753" y="900"/>
                  <a:pt x="5215" y="900"/>
                </a:cubicBezTo>
                <a:close/>
                <a:moveTo>
                  <a:pt x="8590" y="5355"/>
                </a:moveTo>
                <a:cubicBezTo>
                  <a:pt x="9626" y="5355"/>
                  <a:pt x="10465" y="6195"/>
                  <a:pt x="10465" y="7230"/>
                </a:cubicBezTo>
                <a:cubicBezTo>
                  <a:pt x="10465" y="8265"/>
                  <a:pt x="9625" y="9105"/>
                  <a:pt x="8590" y="9105"/>
                </a:cubicBezTo>
                <a:cubicBezTo>
                  <a:pt x="7555" y="9105"/>
                  <a:pt x="6715" y="8265"/>
                  <a:pt x="6715" y="7230"/>
                </a:cubicBezTo>
                <a:cubicBezTo>
                  <a:pt x="6715" y="6195"/>
                  <a:pt x="7555" y="5355"/>
                  <a:pt x="8590" y="5355"/>
                </a:cubicBezTo>
                <a:close/>
                <a:moveTo>
                  <a:pt x="8590" y="8205"/>
                </a:moveTo>
                <a:cubicBezTo>
                  <a:pt x="9128" y="8205"/>
                  <a:pt x="9565" y="7769"/>
                  <a:pt x="9565" y="7230"/>
                </a:cubicBezTo>
                <a:cubicBezTo>
                  <a:pt x="9565" y="6691"/>
                  <a:pt x="9128" y="6255"/>
                  <a:pt x="8590" y="6255"/>
                </a:cubicBezTo>
                <a:cubicBezTo>
                  <a:pt x="8051" y="6255"/>
                  <a:pt x="7615" y="6691"/>
                  <a:pt x="7615" y="7230"/>
                </a:cubicBezTo>
                <a:cubicBezTo>
                  <a:pt x="7615" y="7769"/>
                  <a:pt x="8051" y="8205"/>
                  <a:pt x="8590" y="8205"/>
                </a:cubicBezTo>
                <a:close/>
                <a:moveTo>
                  <a:pt x="8740" y="5065"/>
                </a:moveTo>
                <a:cubicBezTo>
                  <a:pt x="8595" y="4066"/>
                  <a:pt x="8035" y="3202"/>
                  <a:pt x="7241" y="2651"/>
                </a:cubicBezTo>
                <a:cubicBezTo>
                  <a:pt x="7333" y="2410"/>
                  <a:pt x="7385" y="2147"/>
                  <a:pt x="7385" y="1874"/>
                </a:cubicBezTo>
                <a:cubicBezTo>
                  <a:pt x="7385" y="1807"/>
                  <a:pt x="7382" y="1741"/>
                  <a:pt x="7376" y="1676"/>
                </a:cubicBezTo>
                <a:cubicBezTo>
                  <a:pt x="8683" y="2403"/>
                  <a:pt x="9590" y="3766"/>
                  <a:pt x="9671" y="5348"/>
                </a:cubicBezTo>
                <a:cubicBezTo>
                  <a:pt x="9393" y="5188"/>
                  <a:pt x="9077" y="5088"/>
                  <a:pt x="8740" y="5065"/>
                </a:cubicBezTo>
                <a:close/>
                <a:moveTo>
                  <a:pt x="6974" y="8680"/>
                </a:moveTo>
                <a:cubicBezTo>
                  <a:pt x="7193" y="8923"/>
                  <a:pt x="7465" y="9115"/>
                  <a:pt x="7771" y="9240"/>
                </a:cubicBezTo>
                <a:cubicBezTo>
                  <a:pt x="7047" y="9748"/>
                  <a:pt x="6166" y="10045"/>
                  <a:pt x="5215" y="10045"/>
                </a:cubicBezTo>
                <a:cubicBezTo>
                  <a:pt x="4270" y="10045"/>
                  <a:pt x="3393" y="9751"/>
                  <a:pt x="2671" y="9250"/>
                </a:cubicBezTo>
                <a:cubicBezTo>
                  <a:pt x="2981" y="9128"/>
                  <a:pt x="3256" y="8936"/>
                  <a:pt x="3477" y="8694"/>
                </a:cubicBezTo>
                <a:cubicBezTo>
                  <a:pt x="3992" y="8981"/>
                  <a:pt x="4583" y="9145"/>
                  <a:pt x="5215" y="9145"/>
                </a:cubicBezTo>
                <a:cubicBezTo>
                  <a:pt x="5855" y="9145"/>
                  <a:pt x="6456" y="8976"/>
                  <a:pt x="6974" y="8680"/>
                </a:cubicBezTo>
                <a:close/>
                <a:moveTo>
                  <a:pt x="3188" y="2653"/>
                </a:moveTo>
                <a:cubicBezTo>
                  <a:pt x="2393" y="3203"/>
                  <a:pt x="1833" y="4069"/>
                  <a:pt x="1689" y="5069"/>
                </a:cubicBezTo>
                <a:cubicBezTo>
                  <a:pt x="1351" y="5098"/>
                  <a:pt x="1033" y="5204"/>
                  <a:pt x="757" y="5370"/>
                </a:cubicBezTo>
                <a:cubicBezTo>
                  <a:pt x="832" y="3779"/>
                  <a:pt x="1739" y="2406"/>
                  <a:pt x="3053" y="1678"/>
                </a:cubicBezTo>
                <a:cubicBezTo>
                  <a:pt x="3048" y="1743"/>
                  <a:pt x="3045" y="1809"/>
                  <a:pt x="3045" y="1875"/>
                </a:cubicBezTo>
                <a:cubicBezTo>
                  <a:pt x="3045" y="2149"/>
                  <a:pt x="3096" y="2411"/>
                  <a:pt x="3188" y="26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26" name="文本框 125"/>
          <p:cNvSpPr txBox="1"/>
          <p:nvPr/>
        </p:nvSpPr>
        <p:spPr>
          <a:xfrm>
            <a:off x="2351476" y="4542550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IoT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8" name="iconfont-11145-7310416"/>
          <p:cNvSpPr>
            <a:spLocks noChangeAspect="1"/>
          </p:cNvSpPr>
          <p:nvPr/>
        </p:nvSpPr>
        <p:spPr bwMode="auto">
          <a:xfrm>
            <a:off x="2085970" y="3304411"/>
            <a:ext cx="380397" cy="386683"/>
          </a:xfrm>
          <a:custGeom>
            <a:avLst/>
            <a:gdLst>
              <a:gd name="T0" fmla="*/ 4974 w 11597"/>
              <a:gd name="T1" fmla="*/ 747 h 11787"/>
              <a:gd name="T2" fmla="*/ 6570 w 11597"/>
              <a:gd name="T3" fmla="*/ 747 h 11787"/>
              <a:gd name="T4" fmla="*/ 11119 w 11597"/>
              <a:gd name="T5" fmla="*/ 3031 h 11787"/>
              <a:gd name="T6" fmla="*/ 11062 w 11597"/>
              <a:gd name="T7" fmla="*/ 8091 h 11787"/>
              <a:gd name="T8" fmla="*/ 10292 w 11597"/>
              <a:gd name="T9" fmla="*/ 9425 h 11787"/>
              <a:gd name="T10" fmla="*/ 5772 w 11597"/>
              <a:gd name="T11" fmla="*/ 11787 h 11787"/>
              <a:gd name="T12" fmla="*/ 1324 w 11597"/>
              <a:gd name="T13" fmla="*/ 9575 h 11787"/>
              <a:gd name="T14" fmla="*/ 554 w 11597"/>
              <a:gd name="T15" fmla="*/ 8241 h 11787"/>
              <a:gd name="T16" fmla="*/ 497 w 11597"/>
              <a:gd name="T17" fmla="*/ 2881 h 11787"/>
              <a:gd name="T18" fmla="*/ 3366 w 11597"/>
              <a:gd name="T19" fmla="*/ 2592 h 11787"/>
              <a:gd name="T20" fmla="*/ 1692 w 11597"/>
              <a:gd name="T21" fmla="*/ 5525 h 11787"/>
              <a:gd name="T22" fmla="*/ 3366 w 11597"/>
              <a:gd name="T23" fmla="*/ 2592 h 11787"/>
              <a:gd name="T24" fmla="*/ 9729 w 11597"/>
              <a:gd name="T25" fmla="*/ 8901 h 11787"/>
              <a:gd name="T26" fmla="*/ 10326 w 11597"/>
              <a:gd name="T27" fmla="*/ 7866 h 11787"/>
              <a:gd name="T28" fmla="*/ 8747 w 11597"/>
              <a:gd name="T29" fmla="*/ 7897 h 11787"/>
              <a:gd name="T30" fmla="*/ 8690 w 11597"/>
              <a:gd name="T31" fmla="*/ 4164 h 11787"/>
              <a:gd name="T32" fmla="*/ 10459 w 11597"/>
              <a:gd name="T33" fmla="*/ 3412 h 11787"/>
              <a:gd name="T34" fmla="*/ 8690 w 11597"/>
              <a:gd name="T35" fmla="*/ 4164 h 11787"/>
              <a:gd name="T36" fmla="*/ 8897 w 11597"/>
              <a:gd name="T37" fmla="*/ 6175 h 11787"/>
              <a:gd name="T38" fmla="*/ 9569 w 11597"/>
              <a:gd name="T39" fmla="*/ 6111 h 11787"/>
              <a:gd name="T40" fmla="*/ 2758 w 11597"/>
              <a:gd name="T41" fmla="*/ 7660 h 11787"/>
              <a:gd name="T42" fmla="*/ 1289 w 11597"/>
              <a:gd name="T43" fmla="*/ 8016 h 11787"/>
              <a:gd name="T44" fmla="*/ 1887 w 11597"/>
              <a:gd name="T45" fmla="*/ 9051 h 11787"/>
              <a:gd name="T46" fmla="*/ 2757 w 11597"/>
              <a:gd name="T47" fmla="*/ 7660 h 11787"/>
              <a:gd name="T48" fmla="*/ 2655 w 11597"/>
              <a:gd name="T49" fmla="*/ 6573 h 11787"/>
              <a:gd name="T50" fmla="*/ 2665 w 11597"/>
              <a:gd name="T51" fmla="*/ 5566 h 11787"/>
              <a:gd name="T52" fmla="*/ 2655 w 11597"/>
              <a:gd name="T53" fmla="*/ 6573 h 11787"/>
              <a:gd name="T54" fmla="*/ 5995 w 11597"/>
              <a:gd name="T55" fmla="*/ 2543 h 11787"/>
              <a:gd name="T56" fmla="*/ 6230 w 11597"/>
              <a:gd name="T57" fmla="*/ 1455 h 11787"/>
              <a:gd name="T58" fmla="*/ 5314 w 11597"/>
              <a:gd name="T59" fmla="*/ 1455 h 11787"/>
              <a:gd name="T60" fmla="*/ 4149 w 11597"/>
              <a:gd name="T61" fmla="*/ 2729 h 11787"/>
              <a:gd name="T62" fmla="*/ 4387 w 11597"/>
              <a:gd name="T63" fmla="*/ 3309 h 11787"/>
              <a:gd name="T64" fmla="*/ 4149 w 11597"/>
              <a:gd name="T65" fmla="*/ 2729 h 11787"/>
              <a:gd name="T66" fmla="*/ 7466 w 11597"/>
              <a:gd name="T67" fmla="*/ 2879 h 11787"/>
              <a:gd name="T68" fmla="*/ 7684 w 11597"/>
              <a:gd name="T69" fmla="*/ 3436 h 11787"/>
              <a:gd name="T70" fmla="*/ 6841 w 11597"/>
              <a:gd name="T71" fmla="*/ 3830 h 11787"/>
              <a:gd name="T72" fmla="*/ 4775 w 11597"/>
              <a:gd name="T73" fmla="*/ 3980 h 11787"/>
              <a:gd name="T74" fmla="*/ 3447 w 11597"/>
              <a:gd name="T75" fmla="*/ 6175 h 11787"/>
              <a:gd name="T76" fmla="*/ 4491 w 11597"/>
              <a:gd name="T77" fmla="*/ 7900 h 11787"/>
              <a:gd name="T78" fmla="*/ 7125 w 11597"/>
              <a:gd name="T79" fmla="*/ 8050 h 11787"/>
              <a:gd name="T80" fmla="*/ 8097 w 11597"/>
              <a:gd name="T81" fmla="*/ 6175 h 11787"/>
              <a:gd name="T82" fmla="*/ 4946 w 11597"/>
              <a:gd name="T83" fmla="*/ 9012 h 11787"/>
              <a:gd name="T84" fmla="*/ 3691 w 11597"/>
              <a:gd name="T85" fmla="*/ 8321 h 11787"/>
              <a:gd name="T86" fmla="*/ 4946 w 11597"/>
              <a:gd name="T87" fmla="*/ 9012 h 11787"/>
              <a:gd name="T88" fmla="*/ 7793 w 11597"/>
              <a:gd name="T89" fmla="*/ 8554 h 11787"/>
              <a:gd name="T90" fmla="*/ 7622 w 11597"/>
              <a:gd name="T91" fmla="*/ 9091 h 11787"/>
              <a:gd name="T92" fmla="*/ 6012 w 11597"/>
              <a:gd name="T93" fmla="*/ 9446 h 11787"/>
              <a:gd name="T94" fmla="*/ 5772 w 11597"/>
              <a:gd name="T95" fmla="*/ 10987 h 11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597" h="11787">
                <a:moveTo>
                  <a:pt x="3747" y="1900"/>
                </a:moveTo>
                <a:cubicBezTo>
                  <a:pt x="4098" y="1363"/>
                  <a:pt x="4515" y="964"/>
                  <a:pt x="4974" y="747"/>
                </a:cubicBezTo>
                <a:cubicBezTo>
                  <a:pt x="5001" y="330"/>
                  <a:pt x="5348" y="0"/>
                  <a:pt x="5772" y="0"/>
                </a:cubicBezTo>
                <a:cubicBezTo>
                  <a:pt x="6196" y="0"/>
                  <a:pt x="6543" y="330"/>
                  <a:pt x="6570" y="747"/>
                </a:cubicBezTo>
                <a:cubicBezTo>
                  <a:pt x="7070" y="983"/>
                  <a:pt x="7521" y="1436"/>
                  <a:pt x="7889" y="2047"/>
                </a:cubicBezTo>
                <a:cubicBezTo>
                  <a:pt x="9390" y="1841"/>
                  <a:pt x="10618" y="2162"/>
                  <a:pt x="11119" y="3031"/>
                </a:cubicBezTo>
                <a:cubicBezTo>
                  <a:pt x="11597" y="3859"/>
                  <a:pt x="11315" y="5010"/>
                  <a:pt x="10482" y="6153"/>
                </a:cubicBezTo>
                <a:cubicBezTo>
                  <a:pt x="10897" y="6834"/>
                  <a:pt x="11105" y="7504"/>
                  <a:pt x="11062" y="8091"/>
                </a:cubicBezTo>
                <a:cubicBezTo>
                  <a:pt x="11306" y="8341"/>
                  <a:pt x="11365" y="8732"/>
                  <a:pt x="11182" y="9050"/>
                </a:cubicBezTo>
                <a:cubicBezTo>
                  <a:pt x="10998" y="9367"/>
                  <a:pt x="10630" y="9511"/>
                  <a:pt x="10292" y="9425"/>
                </a:cubicBezTo>
                <a:cubicBezTo>
                  <a:pt x="9763" y="9784"/>
                  <a:pt x="9002" y="9936"/>
                  <a:pt x="8117" y="9884"/>
                </a:cubicBezTo>
                <a:cubicBezTo>
                  <a:pt x="7544" y="11051"/>
                  <a:pt x="6706" y="11787"/>
                  <a:pt x="5772" y="11787"/>
                </a:cubicBezTo>
                <a:cubicBezTo>
                  <a:pt x="4878" y="11787"/>
                  <a:pt x="4073" y="11114"/>
                  <a:pt x="3503" y="10034"/>
                </a:cubicBezTo>
                <a:cubicBezTo>
                  <a:pt x="2616" y="10086"/>
                  <a:pt x="1854" y="9935"/>
                  <a:pt x="1324" y="9575"/>
                </a:cubicBezTo>
                <a:cubicBezTo>
                  <a:pt x="986" y="9661"/>
                  <a:pt x="618" y="9517"/>
                  <a:pt x="434" y="9200"/>
                </a:cubicBezTo>
                <a:cubicBezTo>
                  <a:pt x="251" y="8882"/>
                  <a:pt x="310" y="8491"/>
                  <a:pt x="554" y="8241"/>
                </a:cubicBezTo>
                <a:cubicBezTo>
                  <a:pt x="508" y="7607"/>
                  <a:pt x="754" y="6877"/>
                  <a:pt x="1236" y="6140"/>
                </a:cubicBezTo>
                <a:cubicBezTo>
                  <a:pt x="325" y="4953"/>
                  <a:pt x="0" y="3742"/>
                  <a:pt x="497" y="2881"/>
                </a:cubicBezTo>
                <a:cubicBezTo>
                  <a:pt x="1001" y="2008"/>
                  <a:pt x="2237" y="1688"/>
                  <a:pt x="3747" y="1900"/>
                </a:cubicBezTo>
                <a:close/>
                <a:moveTo>
                  <a:pt x="3366" y="2592"/>
                </a:moveTo>
                <a:cubicBezTo>
                  <a:pt x="2310" y="2475"/>
                  <a:pt x="1488" y="2690"/>
                  <a:pt x="1157" y="3262"/>
                </a:cubicBezTo>
                <a:cubicBezTo>
                  <a:pt x="825" y="3838"/>
                  <a:pt x="1054" y="4664"/>
                  <a:pt x="1692" y="5525"/>
                </a:cubicBezTo>
                <a:cubicBezTo>
                  <a:pt x="2006" y="5146"/>
                  <a:pt x="2380" y="4772"/>
                  <a:pt x="2804" y="4415"/>
                </a:cubicBezTo>
                <a:cubicBezTo>
                  <a:pt x="2927" y="3742"/>
                  <a:pt x="3120" y="3125"/>
                  <a:pt x="3366" y="2592"/>
                </a:cubicBezTo>
                <a:close/>
                <a:moveTo>
                  <a:pt x="8416" y="9169"/>
                </a:moveTo>
                <a:cubicBezTo>
                  <a:pt x="8946" y="9179"/>
                  <a:pt x="9398" y="9091"/>
                  <a:pt x="9729" y="8901"/>
                </a:cubicBezTo>
                <a:cubicBezTo>
                  <a:pt x="9660" y="8692"/>
                  <a:pt x="9677" y="8455"/>
                  <a:pt x="9796" y="8250"/>
                </a:cubicBezTo>
                <a:cubicBezTo>
                  <a:pt x="9915" y="8044"/>
                  <a:pt x="10111" y="7911"/>
                  <a:pt x="10326" y="7866"/>
                </a:cubicBezTo>
                <a:cubicBezTo>
                  <a:pt x="10326" y="7529"/>
                  <a:pt x="10209" y="7150"/>
                  <a:pt x="9993" y="6753"/>
                </a:cubicBezTo>
                <a:cubicBezTo>
                  <a:pt x="9637" y="7147"/>
                  <a:pt x="9219" y="7533"/>
                  <a:pt x="8747" y="7897"/>
                </a:cubicBezTo>
                <a:cubicBezTo>
                  <a:pt x="8666" y="8348"/>
                  <a:pt x="8554" y="8775"/>
                  <a:pt x="8416" y="9169"/>
                </a:cubicBezTo>
                <a:close/>
                <a:moveTo>
                  <a:pt x="8690" y="4164"/>
                </a:moveTo>
                <a:cubicBezTo>
                  <a:pt x="9219" y="4595"/>
                  <a:pt x="9672" y="5053"/>
                  <a:pt x="10038" y="5516"/>
                </a:cubicBezTo>
                <a:cubicBezTo>
                  <a:pt x="10588" y="4712"/>
                  <a:pt x="10771" y="3952"/>
                  <a:pt x="10459" y="3412"/>
                </a:cubicBezTo>
                <a:cubicBezTo>
                  <a:pt x="10128" y="2839"/>
                  <a:pt x="9303" y="2624"/>
                  <a:pt x="8245" y="2742"/>
                </a:cubicBezTo>
                <a:cubicBezTo>
                  <a:pt x="8429" y="3171"/>
                  <a:pt x="8580" y="3649"/>
                  <a:pt x="8690" y="4164"/>
                </a:cubicBezTo>
                <a:close/>
                <a:moveTo>
                  <a:pt x="8862" y="5329"/>
                </a:moveTo>
                <a:cubicBezTo>
                  <a:pt x="8885" y="5610"/>
                  <a:pt x="8897" y="5892"/>
                  <a:pt x="8897" y="6175"/>
                </a:cubicBezTo>
                <a:cubicBezTo>
                  <a:pt x="8897" y="6385"/>
                  <a:pt x="8890" y="6593"/>
                  <a:pt x="8878" y="6798"/>
                </a:cubicBezTo>
                <a:cubicBezTo>
                  <a:pt x="9133" y="6572"/>
                  <a:pt x="9365" y="6342"/>
                  <a:pt x="9569" y="6111"/>
                </a:cubicBezTo>
                <a:cubicBezTo>
                  <a:pt x="9368" y="5851"/>
                  <a:pt x="9131" y="5589"/>
                  <a:pt x="8862" y="5329"/>
                </a:cubicBezTo>
                <a:close/>
                <a:moveTo>
                  <a:pt x="2758" y="7660"/>
                </a:moveTo>
                <a:cubicBezTo>
                  <a:pt x="2377" y="7358"/>
                  <a:pt x="2032" y="7042"/>
                  <a:pt x="1730" y="6719"/>
                </a:cubicBezTo>
                <a:cubicBezTo>
                  <a:pt x="1446" y="7183"/>
                  <a:pt x="1290" y="7627"/>
                  <a:pt x="1289" y="8016"/>
                </a:cubicBezTo>
                <a:cubicBezTo>
                  <a:pt x="1505" y="8061"/>
                  <a:pt x="1701" y="8194"/>
                  <a:pt x="1820" y="8400"/>
                </a:cubicBezTo>
                <a:cubicBezTo>
                  <a:pt x="1939" y="8605"/>
                  <a:pt x="1956" y="8842"/>
                  <a:pt x="1887" y="9051"/>
                </a:cubicBezTo>
                <a:cubicBezTo>
                  <a:pt x="2214" y="9239"/>
                  <a:pt x="2660" y="9327"/>
                  <a:pt x="3183" y="9319"/>
                </a:cubicBezTo>
                <a:cubicBezTo>
                  <a:pt x="2994" y="8818"/>
                  <a:pt x="2849" y="8259"/>
                  <a:pt x="2757" y="7660"/>
                </a:cubicBezTo>
                <a:lnTo>
                  <a:pt x="2758" y="7660"/>
                </a:lnTo>
                <a:close/>
                <a:moveTo>
                  <a:pt x="2655" y="6573"/>
                </a:moveTo>
                <a:cubicBezTo>
                  <a:pt x="2650" y="6441"/>
                  <a:pt x="2647" y="6308"/>
                  <a:pt x="2647" y="6175"/>
                </a:cubicBezTo>
                <a:cubicBezTo>
                  <a:pt x="2647" y="5969"/>
                  <a:pt x="2653" y="5766"/>
                  <a:pt x="2665" y="5566"/>
                </a:cubicBezTo>
                <a:cubicBezTo>
                  <a:pt x="2486" y="5744"/>
                  <a:pt x="2322" y="5923"/>
                  <a:pt x="2175" y="6101"/>
                </a:cubicBezTo>
                <a:cubicBezTo>
                  <a:pt x="2322" y="6260"/>
                  <a:pt x="2483" y="6417"/>
                  <a:pt x="2655" y="6573"/>
                </a:cubicBezTo>
                <a:close/>
                <a:moveTo>
                  <a:pt x="4565" y="2060"/>
                </a:moveTo>
                <a:cubicBezTo>
                  <a:pt x="5029" y="2176"/>
                  <a:pt x="5510" y="2337"/>
                  <a:pt x="5995" y="2543"/>
                </a:cubicBezTo>
                <a:cubicBezTo>
                  <a:pt x="6365" y="2403"/>
                  <a:pt x="6729" y="2289"/>
                  <a:pt x="7085" y="2202"/>
                </a:cubicBezTo>
                <a:cubicBezTo>
                  <a:pt x="6831" y="1843"/>
                  <a:pt x="6542" y="1584"/>
                  <a:pt x="6230" y="1455"/>
                </a:cubicBezTo>
                <a:cubicBezTo>
                  <a:pt x="6100" y="1546"/>
                  <a:pt x="5942" y="1600"/>
                  <a:pt x="5772" y="1600"/>
                </a:cubicBezTo>
                <a:cubicBezTo>
                  <a:pt x="5602" y="1600"/>
                  <a:pt x="5444" y="1546"/>
                  <a:pt x="5314" y="1455"/>
                </a:cubicBezTo>
                <a:cubicBezTo>
                  <a:pt x="5045" y="1567"/>
                  <a:pt x="4792" y="1774"/>
                  <a:pt x="4565" y="2060"/>
                </a:cubicBezTo>
                <a:close/>
                <a:moveTo>
                  <a:pt x="4149" y="2729"/>
                </a:moveTo>
                <a:cubicBezTo>
                  <a:pt x="4008" y="3013"/>
                  <a:pt x="3885" y="3334"/>
                  <a:pt x="3782" y="3684"/>
                </a:cubicBezTo>
                <a:cubicBezTo>
                  <a:pt x="3980" y="3553"/>
                  <a:pt x="4182" y="3428"/>
                  <a:pt x="4387" y="3309"/>
                </a:cubicBezTo>
                <a:cubicBezTo>
                  <a:pt x="4588" y="3193"/>
                  <a:pt x="4793" y="3083"/>
                  <a:pt x="5001" y="2979"/>
                </a:cubicBezTo>
                <a:cubicBezTo>
                  <a:pt x="4709" y="2877"/>
                  <a:pt x="4424" y="2794"/>
                  <a:pt x="4149" y="2729"/>
                </a:cubicBezTo>
                <a:close/>
                <a:moveTo>
                  <a:pt x="7684" y="3436"/>
                </a:moveTo>
                <a:cubicBezTo>
                  <a:pt x="7618" y="3239"/>
                  <a:pt x="7545" y="3053"/>
                  <a:pt x="7466" y="2879"/>
                </a:cubicBezTo>
                <a:cubicBezTo>
                  <a:pt x="7304" y="2918"/>
                  <a:pt x="7138" y="2962"/>
                  <a:pt x="6969" y="3014"/>
                </a:cubicBezTo>
                <a:cubicBezTo>
                  <a:pt x="7213" y="3146"/>
                  <a:pt x="7451" y="3287"/>
                  <a:pt x="7684" y="3436"/>
                </a:cubicBezTo>
                <a:close/>
                <a:moveTo>
                  <a:pt x="7965" y="4570"/>
                </a:moveTo>
                <a:cubicBezTo>
                  <a:pt x="7619" y="4311"/>
                  <a:pt x="7243" y="4062"/>
                  <a:pt x="6841" y="3830"/>
                </a:cubicBezTo>
                <a:cubicBezTo>
                  <a:pt x="6552" y="3663"/>
                  <a:pt x="6263" y="3512"/>
                  <a:pt x="5975" y="3378"/>
                </a:cubicBezTo>
                <a:cubicBezTo>
                  <a:pt x="5579" y="3547"/>
                  <a:pt x="5176" y="3748"/>
                  <a:pt x="4775" y="3980"/>
                </a:cubicBezTo>
                <a:cubicBezTo>
                  <a:pt x="4330" y="4237"/>
                  <a:pt x="3917" y="4514"/>
                  <a:pt x="3543" y="4802"/>
                </a:cubicBezTo>
                <a:cubicBezTo>
                  <a:pt x="3480" y="5237"/>
                  <a:pt x="3447" y="5698"/>
                  <a:pt x="3447" y="6175"/>
                </a:cubicBezTo>
                <a:cubicBezTo>
                  <a:pt x="3447" y="6549"/>
                  <a:pt x="3468" y="6913"/>
                  <a:pt x="3507" y="7263"/>
                </a:cubicBezTo>
                <a:cubicBezTo>
                  <a:pt x="3813" y="7485"/>
                  <a:pt x="4142" y="7699"/>
                  <a:pt x="4491" y="7900"/>
                </a:cubicBezTo>
                <a:cubicBezTo>
                  <a:pt x="4994" y="8191"/>
                  <a:pt x="5498" y="8432"/>
                  <a:pt x="5989" y="8625"/>
                </a:cubicBezTo>
                <a:cubicBezTo>
                  <a:pt x="6365" y="8461"/>
                  <a:pt x="6745" y="8270"/>
                  <a:pt x="7125" y="8050"/>
                </a:cubicBezTo>
                <a:cubicBezTo>
                  <a:pt x="7436" y="7871"/>
                  <a:pt x="7732" y="7681"/>
                  <a:pt x="8010" y="7484"/>
                </a:cubicBezTo>
                <a:cubicBezTo>
                  <a:pt x="8067" y="7068"/>
                  <a:pt x="8097" y="6629"/>
                  <a:pt x="8097" y="6175"/>
                </a:cubicBezTo>
                <a:cubicBezTo>
                  <a:pt x="8097" y="5612"/>
                  <a:pt x="8050" y="5072"/>
                  <a:pt x="7965" y="4570"/>
                </a:cubicBezTo>
                <a:close/>
                <a:moveTo>
                  <a:pt x="4946" y="9012"/>
                </a:moveTo>
                <a:cubicBezTo>
                  <a:pt x="4665" y="8880"/>
                  <a:pt x="4383" y="8733"/>
                  <a:pt x="4104" y="8572"/>
                </a:cubicBezTo>
                <a:cubicBezTo>
                  <a:pt x="3964" y="8491"/>
                  <a:pt x="3826" y="8408"/>
                  <a:pt x="3691" y="8321"/>
                </a:cubicBezTo>
                <a:cubicBezTo>
                  <a:pt x="3770" y="8652"/>
                  <a:pt x="3868" y="8961"/>
                  <a:pt x="3981" y="9243"/>
                </a:cubicBezTo>
                <a:cubicBezTo>
                  <a:pt x="4288" y="9191"/>
                  <a:pt x="4611" y="9114"/>
                  <a:pt x="4946" y="9012"/>
                </a:cubicBezTo>
                <a:close/>
                <a:moveTo>
                  <a:pt x="7622" y="9091"/>
                </a:moveTo>
                <a:cubicBezTo>
                  <a:pt x="7684" y="8920"/>
                  <a:pt x="7742" y="8741"/>
                  <a:pt x="7793" y="8554"/>
                </a:cubicBezTo>
                <a:cubicBezTo>
                  <a:pt x="7553" y="8702"/>
                  <a:pt x="7308" y="8841"/>
                  <a:pt x="7058" y="8971"/>
                </a:cubicBezTo>
                <a:cubicBezTo>
                  <a:pt x="7251" y="9020"/>
                  <a:pt x="7439" y="9060"/>
                  <a:pt x="7622" y="9091"/>
                </a:cubicBezTo>
                <a:close/>
                <a:moveTo>
                  <a:pt x="7308" y="9787"/>
                </a:moveTo>
                <a:cubicBezTo>
                  <a:pt x="6891" y="9712"/>
                  <a:pt x="6456" y="9598"/>
                  <a:pt x="6012" y="9446"/>
                </a:cubicBezTo>
                <a:cubicBezTo>
                  <a:pt x="5431" y="9673"/>
                  <a:pt x="4861" y="9837"/>
                  <a:pt x="4321" y="9934"/>
                </a:cubicBezTo>
                <a:cubicBezTo>
                  <a:pt x="4718" y="10593"/>
                  <a:pt x="5223" y="10987"/>
                  <a:pt x="5772" y="10987"/>
                </a:cubicBezTo>
                <a:cubicBezTo>
                  <a:pt x="6361" y="10987"/>
                  <a:pt x="6899" y="10534"/>
                  <a:pt x="7308" y="97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2919"/>
            <a:ext cx="1220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object 23"/>
          <p:cNvSpPr txBox="1"/>
          <p:nvPr/>
        </p:nvSpPr>
        <p:spPr>
          <a:xfrm>
            <a:off x="660400" y="512763"/>
            <a:ext cx="2772117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spc="-3" dirty="0" smtClean="0">
                <a:gradFill>
                  <a:gsLst>
                    <a:gs pos="99000">
                      <a:schemeClr val="accent1"/>
                    </a:gs>
                    <a:gs pos="0">
                      <a:schemeClr val="accent3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公司发展历程</a:t>
            </a:r>
            <a:endParaRPr sz="2500" b="1" dirty="0">
              <a:gradFill>
                <a:gsLst>
                  <a:gs pos="99000">
                    <a:schemeClr val="accent1"/>
                  </a:gs>
                  <a:gs pos="0">
                    <a:schemeClr val="accent3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322" y="1915017"/>
            <a:ext cx="96842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1976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年，在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香港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成立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捷达模具公司</a:t>
            </a: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2003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深圳观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澜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成立</a:t>
            </a:r>
            <a:r>
              <a:rPr lang="zh-CN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誉</a:t>
            </a:r>
            <a:r>
              <a:rPr lang="zh-CN" altLang="zh-CN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铭新工业（深圳）有限公司</a:t>
            </a:r>
          </a:p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誉铭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新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搬迁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到东莞塘厦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自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购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工业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园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，更名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为</a:t>
            </a:r>
            <a:r>
              <a:rPr lang="zh-CN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东莞市誉铭新精密技术股份有限公司</a:t>
            </a:r>
            <a:endParaRPr lang="en-US" altLang="zh-CN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-2019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东莞市誉铭新精密技术股份有限公司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华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勤入股，公司股权变更，公司更名为</a:t>
            </a:r>
            <a:r>
              <a:rPr lang="zh-CN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东莞华誉精密技术有限公司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（简称华誉）</a:t>
            </a:r>
            <a:endParaRPr lang="zh-CN" altLang="zh-CN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2021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华誉在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东莞塘厦凤凰岗工业园自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建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万平方米新厂房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竣工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2021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开始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华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誉搬迁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入驻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到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东莞塘厦凤凰岗工业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园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自建新厂房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268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7"/>
          <p:cNvSpPr txBox="1"/>
          <p:nvPr/>
        </p:nvSpPr>
        <p:spPr>
          <a:xfrm>
            <a:off x="660400" y="512763"/>
            <a:ext cx="2079708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文化娱乐福利</a:t>
            </a:r>
          </a:p>
        </p:txBody>
      </p:sp>
      <p:pic>
        <p:nvPicPr>
          <p:cNvPr id="2050" name="Picture 2" descr="D:\日常播放\未标题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7" y="973590"/>
            <a:ext cx="3603173" cy="273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日常播放\未标题-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973590"/>
            <a:ext cx="3580040" cy="271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日常播放\未标题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190" y="973590"/>
            <a:ext cx="3580040" cy="271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日常播放\未标题-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2" y="3819428"/>
            <a:ext cx="3599728" cy="273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日常播放\未标题-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819428"/>
            <a:ext cx="3580040" cy="27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日常播放\未标题-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134" y="3852565"/>
            <a:ext cx="3556096" cy="27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7"/>
          <p:cNvSpPr txBox="1"/>
          <p:nvPr/>
        </p:nvSpPr>
        <p:spPr>
          <a:xfrm>
            <a:off x="660400" y="512763"/>
            <a:ext cx="2079708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文化娱乐福利</a:t>
            </a:r>
          </a:p>
        </p:txBody>
      </p:sp>
      <p:pic>
        <p:nvPicPr>
          <p:cNvPr id="1028" name="Picture 4" descr="D:\公司大厅幻灯片\未标题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27" y="1153886"/>
            <a:ext cx="3772488" cy="28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公司大厅幻灯片\未标题-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7" y="1150261"/>
            <a:ext cx="3749613" cy="28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公司大厅幻灯片\未标题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915" y="1150260"/>
            <a:ext cx="3764996" cy="28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公司大厅幻灯片\未标题-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7" y="4165694"/>
            <a:ext cx="3325699" cy="25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公司大厅幻灯片\未标题-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4124342"/>
            <a:ext cx="3387915" cy="255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日常播放\未标题-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5" y="4165694"/>
            <a:ext cx="3401211" cy="25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" y="-1059"/>
            <a:ext cx="12190119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60399" y="512763"/>
            <a:ext cx="465976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 smtClean="0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获得奖项荣誉</a:t>
            </a:r>
            <a:endParaRPr sz="2500" dirty="0">
              <a:gradFill>
                <a:gsLst>
                  <a:gs pos="100000">
                    <a:schemeClr val="accent1"/>
                  </a:gs>
                  <a:gs pos="0">
                    <a:schemeClr val="accent3"/>
                  </a:gs>
                </a:gsLst>
                <a:lin ang="270000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3" name="组合 2"/>
          <p:cNvGrpSpPr>
            <a:grpSpLocks/>
          </p:cNvGrpSpPr>
          <p:nvPr/>
        </p:nvGrpSpPr>
        <p:grpSpPr bwMode="auto">
          <a:xfrm>
            <a:off x="1145039" y="2172188"/>
            <a:ext cx="9712325" cy="2282472"/>
            <a:chOff x="1507000" y="2773680"/>
            <a:chExt cx="14568611" cy="3424409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1507000" y="5016930"/>
              <a:ext cx="2119330" cy="1181159"/>
            </a:xfrm>
            <a:prstGeom prst="line">
              <a:avLst/>
            </a:prstGeom>
            <a:ln w="15875">
              <a:solidFill>
                <a:srgbClr val="84C4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3626330" y="3516667"/>
              <a:ext cx="2046305" cy="2657608"/>
            </a:xfrm>
            <a:prstGeom prst="line">
              <a:avLst/>
            </a:prstGeom>
            <a:ln w="15875">
              <a:solidFill>
                <a:srgbClr val="84C4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5672635" y="2792731"/>
              <a:ext cx="2716235" cy="717586"/>
            </a:xfrm>
            <a:prstGeom prst="line">
              <a:avLst/>
            </a:prstGeom>
            <a:ln w="15875">
              <a:solidFill>
                <a:srgbClr val="84C4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 flipV="1">
              <a:off x="8338070" y="2773680"/>
              <a:ext cx="2425721" cy="2290877"/>
            </a:xfrm>
            <a:prstGeom prst="line">
              <a:avLst/>
            </a:prstGeom>
            <a:ln w="15875">
              <a:solidFill>
                <a:srgbClr val="84C4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10763791" y="3396011"/>
              <a:ext cx="2057418" cy="1635207"/>
            </a:xfrm>
            <a:prstGeom prst="line">
              <a:avLst/>
            </a:prstGeom>
            <a:ln w="15875">
              <a:solidFill>
                <a:srgbClr val="84C4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 flipV="1">
              <a:off x="12821208" y="3410299"/>
              <a:ext cx="3254403" cy="1619331"/>
            </a:xfrm>
            <a:prstGeom prst="line">
              <a:avLst/>
            </a:prstGeom>
            <a:ln w="15875">
              <a:solidFill>
                <a:srgbClr val="84C4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右箭头 41"/>
          <p:cNvSpPr/>
          <p:nvPr/>
        </p:nvSpPr>
        <p:spPr>
          <a:xfrm>
            <a:off x="167938" y="3594368"/>
            <a:ext cx="11859683" cy="209518"/>
          </a:xfrm>
          <a:prstGeom prst="rightArrow">
            <a:avLst>
              <a:gd name="adj1" fmla="val 38787"/>
              <a:gd name="adj2" fmla="val 929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733347" y="3272684"/>
            <a:ext cx="749300" cy="749184"/>
          </a:xfrm>
          <a:prstGeom prst="ellipse">
            <a:avLst/>
          </a:prstGeom>
          <a:solidFill>
            <a:srgbClr val="EBBD56"/>
          </a:solidFill>
          <a:ln w="96520">
            <a:solidFill>
              <a:srgbClr val="EBBD56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2022397" y="3880073"/>
            <a:ext cx="1117600" cy="1117428"/>
          </a:xfrm>
          <a:prstGeom prst="ellipse">
            <a:avLst/>
          </a:prstGeom>
          <a:solidFill>
            <a:srgbClr val="8ACE3C"/>
          </a:solidFill>
          <a:ln w="96520">
            <a:solidFill>
              <a:srgbClr val="8ACE3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3465964" y="2172187"/>
            <a:ext cx="989542" cy="989389"/>
          </a:xfrm>
          <a:prstGeom prst="ellipse">
            <a:avLst/>
          </a:prstGeom>
          <a:solidFill>
            <a:srgbClr val="19D9BD"/>
          </a:solidFill>
          <a:ln w="96520">
            <a:solidFill>
              <a:srgbClr val="19D9BD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5320163" y="1818758"/>
            <a:ext cx="732367" cy="732254"/>
          </a:xfrm>
          <a:prstGeom prst="ellipse">
            <a:avLst/>
          </a:prstGeom>
          <a:solidFill>
            <a:srgbClr val="3C9DE7"/>
          </a:solidFill>
          <a:ln w="96520">
            <a:solidFill>
              <a:srgbClr val="3C9DE7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6836755" y="3221892"/>
            <a:ext cx="859367" cy="859234"/>
          </a:xfrm>
          <a:prstGeom prst="ellipse">
            <a:avLst/>
          </a:prstGeom>
          <a:solidFill>
            <a:srgbClr val="F26256"/>
          </a:solidFill>
          <a:ln w="96520">
            <a:solidFill>
              <a:srgbClr val="F26256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8186130" y="2080126"/>
            <a:ext cx="1081617" cy="1081450"/>
          </a:xfrm>
          <a:prstGeom prst="ellipse">
            <a:avLst/>
          </a:prstGeom>
          <a:solidFill>
            <a:srgbClr val="F76780"/>
          </a:solidFill>
          <a:ln w="96520">
            <a:solidFill>
              <a:srgbClr val="F7678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10259406" y="3080098"/>
            <a:ext cx="1195917" cy="1195732"/>
          </a:xfrm>
          <a:prstGeom prst="ellipse">
            <a:avLst/>
          </a:prstGeom>
          <a:solidFill>
            <a:srgbClr val="FF7701"/>
          </a:solidFill>
          <a:ln w="96520">
            <a:solidFill>
              <a:srgbClr val="FF7701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0" name="文本框 25"/>
          <p:cNvSpPr txBox="1">
            <a:spLocks noChangeArrowheads="1"/>
          </p:cNvSpPr>
          <p:nvPr/>
        </p:nvSpPr>
        <p:spPr bwMode="auto">
          <a:xfrm>
            <a:off x="694683" y="3555716"/>
            <a:ext cx="807581" cy="21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4" tIns="30477" rIns="60954" bIns="304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2013-2015</a:t>
            </a:r>
            <a:endParaRPr lang="zh-CN" altLang="en-US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文本框 27"/>
          <p:cNvSpPr txBox="1">
            <a:spLocks noChangeArrowheads="1"/>
          </p:cNvSpPr>
          <p:nvPr/>
        </p:nvSpPr>
        <p:spPr bwMode="auto">
          <a:xfrm>
            <a:off x="2221986" y="4262073"/>
            <a:ext cx="725829" cy="3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4" tIns="30477" rIns="60954" bIns="304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文本框 31"/>
          <p:cNvSpPr txBox="1">
            <a:spLocks noChangeArrowheads="1"/>
          </p:cNvSpPr>
          <p:nvPr/>
        </p:nvSpPr>
        <p:spPr bwMode="auto">
          <a:xfrm>
            <a:off x="3610302" y="2502337"/>
            <a:ext cx="661707" cy="32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4" tIns="30477" rIns="60954" bIns="304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7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endParaRPr lang="zh-CN" altLang="en-US" sz="17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文本框 32"/>
          <p:cNvSpPr txBox="1">
            <a:spLocks noChangeArrowheads="1"/>
          </p:cNvSpPr>
          <p:nvPr/>
        </p:nvSpPr>
        <p:spPr bwMode="auto">
          <a:xfrm>
            <a:off x="5381049" y="2045207"/>
            <a:ext cx="629647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4" tIns="30477" rIns="60954" bIns="304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2018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文本框 44"/>
          <p:cNvSpPr txBox="1">
            <a:spLocks noChangeArrowheads="1"/>
          </p:cNvSpPr>
          <p:nvPr/>
        </p:nvSpPr>
        <p:spPr bwMode="auto">
          <a:xfrm>
            <a:off x="6942466" y="3489609"/>
            <a:ext cx="661707" cy="32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4" tIns="30477" rIns="60954" bIns="304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7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endParaRPr lang="zh-CN" altLang="en-US" sz="17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文本框 46"/>
          <p:cNvSpPr txBox="1">
            <a:spLocks noChangeArrowheads="1"/>
          </p:cNvSpPr>
          <p:nvPr/>
        </p:nvSpPr>
        <p:spPr bwMode="auto">
          <a:xfrm>
            <a:off x="8358203" y="2446253"/>
            <a:ext cx="725829" cy="3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4" tIns="30477" rIns="60954" bIns="304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2020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文本框 48"/>
          <p:cNvSpPr txBox="1">
            <a:spLocks noChangeArrowheads="1"/>
          </p:cNvSpPr>
          <p:nvPr/>
        </p:nvSpPr>
        <p:spPr bwMode="auto">
          <a:xfrm>
            <a:off x="10458686" y="3498074"/>
            <a:ext cx="789948" cy="3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4" tIns="30477" rIns="60954" bIns="304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1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2021</a:t>
            </a:r>
            <a:endParaRPr lang="zh-CN" altLang="en-US" sz="2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文本框 59"/>
          <p:cNvSpPr txBox="1"/>
          <p:nvPr/>
        </p:nvSpPr>
        <p:spPr bwMode="auto">
          <a:xfrm>
            <a:off x="493760" y="1151193"/>
            <a:ext cx="2390398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年华为终端质量管理优秀奖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年联想移动互联战略合作奖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年宇龙核心供应商奖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年中兴全球最佳合作伙伴奖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年海信最佳战略合作奖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年华勤最佳合作奖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年联想卓越支持奖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年宇龙核心供应商奖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年宇龙领航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4G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最佳支持奖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年中兴重点项目支持奖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年中兴最佳交付支持奖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3"/>
          <p:cNvSpPr txBox="1"/>
          <p:nvPr/>
        </p:nvSpPr>
        <p:spPr>
          <a:xfrm>
            <a:off x="3232657" y="1201955"/>
            <a:ext cx="2932481" cy="779695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>
              <a:lnSpc>
                <a:spcPts val="144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年华为终端优秀质量管理奖</a:t>
            </a:r>
          </a:p>
          <a:p>
            <a:pPr>
              <a:lnSpc>
                <a:spcPts val="144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年华勤优秀供应商奖</a:t>
            </a:r>
          </a:p>
          <a:p>
            <a:pPr>
              <a:lnSpc>
                <a:spcPts val="144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年度优秀科技型企业</a:t>
            </a:r>
          </a:p>
          <a:p>
            <a:pPr>
              <a:lnSpc>
                <a:spcPts val="144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年纳税</a:t>
            </a:r>
            <a:r>
              <a:rPr lang="zh-CN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大户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63"/>
          <p:cNvSpPr txBox="1"/>
          <p:nvPr/>
        </p:nvSpPr>
        <p:spPr>
          <a:xfrm>
            <a:off x="6596822" y="4123453"/>
            <a:ext cx="2384463" cy="615547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年华勤优秀供应商奖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年中兴最佳综合绩效奖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年广东省知识产权示范企业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63"/>
          <p:cNvSpPr txBox="1"/>
          <p:nvPr/>
        </p:nvSpPr>
        <p:spPr>
          <a:xfrm>
            <a:off x="7876038" y="1583410"/>
            <a:ext cx="2582648" cy="670947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年华勤优秀供应商奖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年中兴全球最佳合作伙伴奖</a:t>
            </a:r>
          </a:p>
          <a:p>
            <a:pPr>
              <a:lnSpc>
                <a:spcPct val="130000"/>
              </a:lnSpc>
              <a:defRPr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63"/>
          <p:cNvSpPr txBox="1"/>
          <p:nvPr/>
        </p:nvSpPr>
        <p:spPr>
          <a:xfrm>
            <a:off x="9945858" y="4340377"/>
            <a:ext cx="2081763" cy="541681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年中兴最佳服务支持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年华勤优秀供应商奖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62"/>
          <p:cNvSpPr txBox="1"/>
          <p:nvPr/>
        </p:nvSpPr>
        <p:spPr bwMode="auto">
          <a:xfrm>
            <a:off x="5020756" y="2654212"/>
            <a:ext cx="287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年东莞市非公有制企业纳税贡献奖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年高新技术</a:t>
            </a:r>
            <a:r>
              <a:rPr lang="zh-CN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0"/>
          <p:cNvSpPr txBox="1"/>
          <p:nvPr/>
        </p:nvSpPr>
        <p:spPr bwMode="auto">
          <a:xfrm>
            <a:off x="1839306" y="5047235"/>
            <a:ext cx="3031599" cy="15286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1440"/>
              </a:lnSpc>
            </a:pPr>
            <a:r>
              <a:rPr lang="en-US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年中兴最佳服务支持奖</a:t>
            </a:r>
          </a:p>
          <a:p>
            <a:pPr>
              <a:lnSpc>
                <a:spcPts val="1440"/>
              </a:lnSpc>
            </a:pPr>
            <a:r>
              <a:rPr lang="en-US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TCL</a:t>
            </a:r>
            <a:r>
              <a:rPr lang="zh-CN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供应商新秀奖</a:t>
            </a:r>
          </a:p>
          <a:p>
            <a:pPr>
              <a:lnSpc>
                <a:spcPts val="1440"/>
              </a:lnSpc>
            </a:pPr>
            <a:r>
              <a:rPr lang="en-US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年辰奕战略供应商奖</a:t>
            </a:r>
          </a:p>
          <a:p>
            <a:pPr>
              <a:lnSpc>
                <a:spcPts val="1440"/>
              </a:lnSpc>
            </a:pPr>
            <a:r>
              <a:rPr lang="en-US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年塘厦镇优秀科技型企业</a:t>
            </a:r>
          </a:p>
          <a:p>
            <a:pPr>
              <a:lnSpc>
                <a:spcPts val="1440"/>
              </a:lnSpc>
              <a:defRPr/>
            </a:pPr>
            <a:r>
              <a:rPr lang="en-US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年度规模效益成长性排名前</a:t>
            </a:r>
            <a:r>
              <a:rPr lang="en-US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</a:t>
            </a:r>
            <a:r>
              <a:rPr lang="zh-CN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en-US" altLang="zh-CN" sz="1200" dirty="0">
              <a:solidFill>
                <a:srgbClr val="3434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440"/>
              </a:lnSpc>
              <a:defRPr/>
            </a:pPr>
            <a:r>
              <a:rPr lang="en-US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zh-CN" altLang="en-US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东莞市工业企业</a:t>
            </a:r>
            <a:r>
              <a:rPr lang="en-US" altLang="zh-CN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200" dirty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</a:t>
            </a:r>
            <a:endParaRPr lang="zh-CN" altLang="zh-CN" sz="1200" dirty="0">
              <a:solidFill>
                <a:srgbClr val="3434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440"/>
              </a:lnSpc>
              <a:defRPr/>
            </a:pPr>
            <a:endParaRPr lang="en-US" altLang="zh-CN" sz="1200" dirty="0">
              <a:solidFill>
                <a:srgbClr val="3434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440"/>
              </a:lnSpc>
              <a:defRPr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865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660401" y="4994232"/>
            <a:ext cx="8770982" cy="118451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60401" y="3731853"/>
            <a:ext cx="8770982" cy="118451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551130" y="2078369"/>
            <a:ext cx="4880252" cy="157561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401" y="2078369"/>
            <a:ext cx="3811980" cy="157561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34297" y="2229105"/>
            <a:ext cx="3488322" cy="1292662"/>
            <a:chOff x="1843186" y="1172015"/>
            <a:chExt cx="3488322" cy="1292662"/>
          </a:xfrm>
        </p:grpSpPr>
        <p:sp>
          <p:nvSpPr>
            <p:cNvPr id="14" name="object 18"/>
            <p:cNvSpPr txBox="1"/>
            <p:nvPr/>
          </p:nvSpPr>
          <p:spPr>
            <a:xfrm>
              <a:off x="2506953" y="1172015"/>
              <a:ext cx="2824555" cy="12922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 marR="3175">
                <a:lnSpc>
                  <a:spcPct val="150000"/>
                </a:lnSpc>
                <a:tabLst>
                  <a:tab pos="917575" algn="l"/>
                </a:tabLst>
              </a:pPr>
              <a:r>
                <a:rPr 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20</a:t>
              </a:r>
              <a:r>
                <a:rPr sz="1400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年模具设计制造经验，进口设备  </a:t>
              </a:r>
              <a:endParaRPr lang="en-US" sz="14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8255" marR="3175">
                <a:lnSpc>
                  <a:spcPct val="150000"/>
                </a:lnSpc>
                <a:tabLst>
                  <a:tab pos="917575" algn="l"/>
                </a:tabLst>
              </a:pPr>
              <a:r>
                <a:rPr sz="1400" spc="-3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300台</a:t>
              </a:r>
              <a:r>
                <a:rPr sz="1400" spc="-23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sz="1400" spc="-3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80</a:t>
              </a:r>
              <a:r>
                <a:rPr sz="1400" spc="-3" dirty="0" smtClean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吨到</a:t>
              </a:r>
              <a:r>
                <a:rPr lang="en-US" sz="1400" spc="-3" dirty="0" smtClean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47</a:t>
              </a:r>
              <a:r>
                <a:rPr sz="1400" spc="-3" dirty="0" smtClean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0</a:t>
              </a:r>
              <a:r>
                <a:rPr sz="1400" spc="-3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吨进口注塑机 </a:t>
              </a:r>
              <a:r>
                <a:rPr sz="1400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lang="en-US" sz="14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8255" marR="3175">
                <a:lnSpc>
                  <a:spcPct val="150000"/>
                </a:lnSpc>
                <a:tabLst>
                  <a:tab pos="917575" algn="l"/>
                </a:tabLst>
              </a:pPr>
              <a:r>
                <a:rPr lang="en-US" sz="1400" spc="-3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  <a:r>
                <a:rPr sz="1400" spc="-3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条全自动喷涂线，自动恒温恒湿 </a:t>
              </a:r>
              <a:endParaRPr lang="en-US" sz="1400" spc="-3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8255" marR="3175">
                <a:lnSpc>
                  <a:spcPct val="150000"/>
                </a:lnSpc>
                <a:tabLst>
                  <a:tab pos="917575" algn="l"/>
                </a:tabLst>
              </a:pPr>
              <a:r>
                <a:rPr lang="en-US" sz="1400" spc="-3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sz="1400" spc="-3" dirty="0">
                  <a:solidFill>
                    <a:srgbClr val="4040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条自动真空电镀线</a:t>
              </a:r>
              <a:endParaRPr sz="1400" dirty="0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5" name="object 20"/>
            <p:cNvSpPr txBox="1"/>
            <p:nvPr/>
          </p:nvSpPr>
          <p:spPr>
            <a:xfrm>
              <a:off x="1843186" y="1172015"/>
              <a:ext cx="812819" cy="12926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模具</a:t>
              </a:r>
              <a:endParaRPr lang="en-US" altLang="zh-CN" sz="1400"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  <a:p>
              <a:pPr marL="8255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注塑</a:t>
              </a:r>
              <a:endParaRPr lang="en-US" altLang="zh-CN" sz="1400"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  <a:p>
              <a:pPr marL="8255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喷涂</a:t>
              </a:r>
              <a:endParaRPr lang="en-US" altLang="zh-CN" sz="1400"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  <a:p>
              <a:pPr marL="8255">
                <a:lnSpc>
                  <a:spcPct val="150000"/>
                </a:lnSpc>
              </a:pPr>
              <a:r>
                <a:rPr lang="en-US" altLang="zh-CN" sz="1400" b="1" spc="-3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NCVM</a:t>
              </a:r>
              <a:endParaRPr sz="1400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60783" y="3836357"/>
            <a:ext cx="8559660" cy="969496"/>
            <a:chOff x="1443568" y="2912018"/>
            <a:chExt cx="8559660" cy="969496"/>
          </a:xfrm>
        </p:grpSpPr>
        <p:sp>
          <p:nvSpPr>
            <p:cNvPr id="16" name="object 19"/>
            <p:cNvSpPr txBox="1"/>
            <p:nvPr/>
          </p:nvSpPr>
          <p:spPr>
            <a:xfrm>
              <a:off x="3996436" y="2912018"/>
              <a:ext cx="6006792" cy="9694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C9E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车床、钻耳孔、自动打磨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研磨、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CCD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焊接机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湿式除尘一体机、光学测试设备 偏光曲线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\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积分球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条产品组装线，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条全自动组装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线，</a:t>
              </a:r>
              <a:r>
                <a:rPr lang="en-US" altLang="zh-CN" sz="1400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</a:t>
              </a:r>
              <a:r>
                <a:rPr lang="zh-CN" altLang="en-US" sz="1400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条精益线 ， </a:t>
              </a:r>
              <a:r>
                <a:rPr lang="en-US" altLang="zh-CN" sz="1400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r>
                <a:rPr lang="zh-CN" altLang="en-US" sz="1400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台自动贴辅料机</a:t>
              </a:r>
              <a:endPara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object 20"/>
            <p:cNvSpPr txBox="1"/>
            <p:nvPr/>
          </p:nvSpPr>
          <p:spPr>
            <a:xfrm>
              <a:off x="1443568" y="2914099"/>
              <a:ext cx="2344056" cy="9314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五金手表全自动生产线</a:t>
              </a:r>
              <a:endParaRPr lang="en-US" altLang="zh-CN" sz="1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defRPr/>
              </a:pPr>
              <a:endParaRPr lang="en-US" altLang="zh-CN" sz="1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组装生产线</a:t>
              </a:r>
              <a:endParaRPr lang="en-US" altLang="zh-CN" sz="1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object 23"/>
          <p:cNvSpPr txBox="1"/>
          <p:nvPr/>
        </p:nvSpPr>
        <p:spPr>
          <a:xfrm>
            <a:off x="660401" y="488379"/>
            <a:ext cx="1404230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spc="-3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关于</a:t>
            </a:r>
            <a:r>
              <a:rPr sz="2500" b="1" spc="-3" dirty="0" err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华誉</a:t>
            </a:r>
            <a:endParaRPr sz="2500" b="1" dirty="0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6" name="object 14"/>
          <p:cNvSpPr txBox="1"/>
          <p:nvPr/>
        </p:nvSpPr>
        <p:spPr>
          <a:xfrm>
            <a:off x="2637957" y="5021945"/>
            <a:ext cx="4406927" cy="1028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 algn="ctr">
              <a:lnSpc>
                <a:spcPct val="150000"/>
              </a:lnSpc>
            </a:pPr>
            <a:r>
              <a:rPr sz="1400" spc="-3" dirty="0">
                <a:solidFill>
                  <a:srgbClr val="34343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累计申请专利</a:t>
            </a:r>
            <a:r>
              <a:rPr sz="2800" b="1" spc="-3" dirty="0">
                <a:solidFill>
                  <a:srgbClr val="006F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219</a:t>
            </a:r>
            <a:r>
              <a:rPr sz="1400" spc="-3" dirty="0">
                <a:solidFill>
                  <a:srgbClr val="34343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项</a:t>
            </a:r>
            <a:r>
              <a:rPr lang="zh-CN" altLang="en-US" sz="1400" spc="-3" dirty="0">
                <a:solidFill>
                  <a:srgbClr val="34343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、累计授权专利</a:t>
            </a:r>
            <a:r>
              <a:rPr lang="en-US" altLang="zh-CN" sz="2800" b="1" spc="-3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150</a:t>
            </a:r>
            <a:r>
              <a:rPr lang="zh-CN" altLang="en-US" sz="1400" spc="-3" dirty="0">
                <a:solidFill>
                  <a:srgbClr val="34343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项</a:t>
            </a:r>
            <a:endParaRPr sz="16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  <a:p>
            <a:pPr marL="8255" algn="ctr">
              <a:lnSpc>
                <a:spcPct val="150000"/>
              </a:lnSpc>
              <a:spcBef>
                <a:spcPts val="60"/>
              </a:spcBef>
            </a:pPr>
            <a:r>
              <a:rPr sz="1400" dirty="0">
                <a:solidFill>
                  <a:srgbClr val="34343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其中发明专利</a:t>
            </a:r>
            <a:r>
              <a:rPr sz="1600"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79</a:t>
            </a:r>
            <a:r>
              <a:rPr sz="1400" dirty="0">
                <a:solidFill>
                  <a:srgbClr val="34343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项，实用新型专利</a:t>
            </a:r>
            <a:r>
              <a:rPr sz="1600"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140</a:t>
            </a:r>
            <a:r>
              <a:rPr lang="zh-CN" altLang="en-US" sz="1400" dirty="0">
                <a:solidFill>
                  <a:srgbClr val="34343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项</a:t>
            </a:r>
            <a:endParaRPr sz="1400" dirty="0"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0" y="1251119"/>
            <a:ext cx="9682843" cy="561931"/>
            <a:chOff x="660401" y="5933844"/>
            <a:chExt cx="9440538" cy="561931"/>
          </a:xfrm>
        </p:grpSpPr>
        <p:grpSp>
          <p:nvGrpSpPr>
            <p:cNvPr id="19" name="组合 18"/>
            <p:cNvGrpSpPr/>
            <p:nvPr/>
          </p:nvGrpSpPr>
          <p:grpSpPr>
            <a:xfrm>
              <a:off x="660401" y="5933844"/>
              <a:ext cx="9440538" cy="561931"/>
              <a:chOff x="798833" y="-49168"/>
              <a:chExt cx="10862588" cy="561931"/>
            </a:xfrm>
          </p:grpSpPr>
          <p:sp>
            <p:nvSpPr>
              <p:cNvPr id="20" name="îšḷîḑe"/>
              <p:cNvSpPr/>
              <p:nvPr/>
            </p:nvSpPr>
            <p:spPr>
              <a:xfrm>
                <a:off x="1980508" y="-49168"/>
                <a:ext cx="1409189" cy="561931"/>
              </a:xfrm>
              <a:prstGeom prst="chevron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8255" marR="3175" algn="ctr"/>
                <a:r>
                  <a:rPr lang="zh-CN" altLang="en-US" sz="1400" b="1" i="1" dirty="0">
                    <a:solidFill>
                      <a:srgbClr val="FFFFFF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   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模具  </a:t>
                </a:r>
                <a:endParaRPr lang="en-US" altLang="zh-CN" sz="1200" b="1" dirty="0">
                  <a:solidFill>
                    <a:srgbClr val="FFFFF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8255" marR="3175" algn="ctr"/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   设计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1" name="îSľíḑé"/>
              <p:cNvSpPr/>
              <p:nvPr/>
            </p:nvSpPr>
            <p:spPr>
              <a:xfrm>
                <a:off x="3162183" y="-49168"/>
                <a:ext cx="1409189" cy="561931"/>
              </a:xfrm>
              <a:prstGeom prst="chevron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8255" algn="ctr"/>
                <a:r>
                  <a:rPr lang="zh-CN" altLang="en-US" sz="1400" b="1" i="1" dirty="0">
                    <a:solidFill>
                      <a:srgbClr val="FFFFFF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   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模具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8255" algn="ctr"/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   制造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2" name="íṣḻiḋe"/>
              <p:cNvSpPr/>
              <p:nvPr/>
            </p:nvSpPr>
            <p:spPr>
              <a:xfrm>
                <a:off x="4343858" y="-49168"/>
                <a:ext cx="1409189" cy="561931"/>
              </a:xfrm>
              <a:prstGeom prst="chevron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8255"/>
                <a:r>
                  <a:rPr lang="zh-CN" altLang="en-US" sz="1200" b="1" i="1" dirty="0">
                    <a:solidFill>
                      <a:srgbClr val="FFFFFF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   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注塑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3" name="íṥḻïḋé"/>
              <p:cNvSpPr/>
              <p:nvPr/>
            </p:nvSpPr>
            <p:spPr>
              <a:xfrm>
                <a:off x="798833" y="-49168"/>
                <a:ext cx="1409189" cy="561931"/>
              </a:xfrm>
              <a:prstGeom prst="chevron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8255" marR="3175" algn="ctr"/>
                <a:r>
                  <a:rPr lang="zh-CN" altLang="en-US" sz="1400" b="1" i="1" dirty="0">
                    <a:solidFill>
                      <a:srgbClr val="FFFFFF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   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产品  </a:t>
                </a:r>
                <a:endParaRPr lang="en-US" altLang="zh-CN" sz="1200" b="1" dirty="0">
                  <a:solidFill>
                    <a:srgbClr val="FFFFF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8255" marR="3175" algn="ctr"/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   设计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4" name="íṣḻiḋe"/>
              <p:cNvSpPr/>
              <p:nvPr/>
            </p:nvSpPr>
            <p:spPr>
              <a:xfrm>
                <a:off x="5525533" y="-49168"/>
                <a:ext cx="1409189" cy="561931"/>
              </a:xfrm>
              <a:prstGeom prst="chevron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635" algn="ctr"/>
                <a:endParaRPr lang="en-US" altLang="zh-CN" sz="11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5" name="íṣḻiḋe"/>
              <p:cNvSpPr/>
              <p:nvPr/>
            </p:nvSpPr>
            <p:spPr>
              <a:xfrm>
                <a:off x="6707208" y="-49168"/>
                <a:ext cx="1409189" cy="561931"/>
              </a:xfrm>
              <a:prstGeom prst="chevron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8255" marR="3175" indent="8890" algn="ctr"/>
                <a:r>
                  <a:rPr lang="en-US" altLang="zh-CN" sz="1200" b="1" spc="-3" dirty="0">
                    <a:solidFill>
                      <a:srgbClr val="FFFFFF"/>
                    </a:solidFill>
                    <a:latin typeface="Arial" panose="020B0604020202020204"/>
                    <a:cs typeface="Arial" panose="020B0604020202020204"/>
                  </a:rPr>
                  <a:t>IMT</a:t>
                </a:r>
              </a:p>
              <a:p>
                <a:pPr marL="8255" marR="3175" indent="8890" algn="ctr"/>
                <a:r>
                  <a:rPr lang="en-US" altLang="zh-CN" sz="1200" b="1" dirty="0">
                    <a:solidFill>
                      <a:srgbClr val="FFFFFF"/>
                    </a:solidFill>
                    <a:latin typeface="Arial" panose="020B0604020202020204"/>
                    <a:cs typeface="Arial" panose="020B0604020202020204"/>
                  </a:rPr>
                  <a:t>I</a:t>
                </a:r>
                <a:r>
                  <a:rPr lang="en-US" altLang="zh-CN" sz="1200" b="1" spc="-7" dirty="0">
                    <a:solidFill>
                      <a:srgbClr val="FFFFFF"/>
                    </a:solidFill>
                    <a:latin typeface="Arial" panose="020B0604020202020204"/>
                    <a:cs typeface="Arial" panose="020B0604020202020204"/>
                  </a:rPr>
                  <a:t>M</a:t>
                </a:r>
                <a:r>
                  <a:rPr lang="en-US" altLang="zh-CN" sz="1200" b="1" dirty="0">
                    <a:solidFill>
                      <a:srgbClr val="FFFFFF"/>
                    </a:solidFill>
                    <a:latin typeface="Arial" panose="020B0604020202020204"/>
                    <a:cs typeface="Arial" panose="020B0604020202020204"/>
                  </a:rPr>
                  <a:t>D</a:t>
                </a:r>
              </a:p>
              <a:p>
                <a:pPr marL="8255" marR="3175" indent="8890" algn="ctr"/>
                <a:r>
                  <a:rPr lang="en-US" altLang="zh-CN" sz="1200" b="1" dirty="0">
                    <a:solidFill>
                      <a:srgbClr val="FFFFFF"/>
                    </a:solidFill>
                    <a:latin typeface="Arial" panose="020B0604020202020204"/>
                    <a:cs typeface="Arial" panose="020B0604020202020204"/>
                  </a:rPr>
                  <a:t>I</a:t>
                </a:r>
                <a:r>
                  <a:rPr lang="en-US" altLang="zh-CN" sz="1200" b="1" spc="-7" dirty="0">
                    <a:solidFill>
                      <a:srgbClr val="FFFFFF"/>
                    </a:solidFill>
                    <a:latin typeface="Arial" panose="020B0604020202020204"/>
                    <a:cs typeface="Arial" panose="020B0604020202020204"/>
                  </a:rPr>
                  <a:t>M</a:t>
                </a:r>
                <a:r>
                  <a:rPr lang="en-US" altLang="zh-CN" sz="1200" b="1" dirty="0">
                    <a:solidFill>
                      <a:srgbClr val="FFFFFF"/>
                    </a:solidFill>
                    <a:latin typeface="Arial" panose="020B0604020202020204"/>
                    <a:cs typeface="Arial" panose="020B0604020202020204"/>
                  </a:rPr>
                  <a:t>C</a:t>
                </a:r>
                <a:endParaRPr lang="en-US" altLang="zh-CN" sz="1200" dirty="0">
                  <a:latin typeface="Arial" panose="020B0604020202020204"/>
                  <a:cs typeface="Arial" panose="020B0604020202020204"/>
                </a:endParaRPr>
              </a:p>
            </p:txBody>
          </p:sp>
          <p:sp>
            <p:nvSpPr>
              <p:cNvPr id="26" name="íṣḻiḋe"/>
              <p:cNvSpPr/>
              <p:nvPr/>
            </p:nvSpPr>
            <p:spPr>
              <a:xfrm>
                <a:off x="7888883" y="-49168"/>
                <a:ext cx="1409189" cy="561931"/>
              </a:xfrm>
              <a:prstGeom prst="chevron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8255"/>
                <a:r>
                  <a:rPr lang="zh-CN" altLang="en-US" sz="1200" b="1" i="1" dirty="0">
                    <a:solidFill>
                      <a:srgbClr val="FFFFFF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   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丝印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8255"/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   移印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7" name="íṣḻiḋe"/>
              <p:cNvSpPr/>
              <p:nvPr/>
            </p:nvSpPr>
            <p:spPr>
              <a:xfrm>
                <a:off x="9070558" y="-49168"/>
                <a:ext cx="1409189" cy="561931"/>
              </a:xfrm>
              <a:prstGeom prst="chevron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24765"/>
                <a:endParaRPr lang="zh-CN" altLang="en-US" sz="11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8" name="íṣḻiḋe"/>
              <p:cNvSpPr/>
              <p:nvPr/>
            </p:nvSpPr>
            <p:spPr>
              <a:xfrm>
                <a:off x="10252232" y="-49168"/>
                <a:ext cx="1409189" cy="561931"/>
              </a:xfrm>
              <a:prstGeom prst="chevron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9525" marR="3175" indent="-1270" algn="ctr"/>
                <a:r>
                  <a:rPr lang="zh-CN" altLang="en-US" sz="1200" b="1" i="1" dirty="0">
                    <a:solidFill>
                      <a:srgbClr val="FFFFFF"/>
                    </a:solidFill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  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产品  </a:t>
                </a:r>
                <a:endParaRPr lang="en-US" altLang="zh-CN" sz="1200" b="1" dirty="0">
                  <a:solidFill>
                    <a:srgbClr val="FFFFF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9525" marR="3175" indent="-1270" algn="ctr"/>
                <a:r>
                  <a:rPr lang="zh-CN" altLang="en-US" sz="1200" b="1" dirty="0">
                    <a:solidFill>
                      <a:srgbClr val="FFFFF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微软雅黑" panose="020B0503020204020204" pitchFamily="34" charset="-122"/>
                  </a:rPr>
                  <a:t>  组装</a:t>
                </a:r>
                <a:endParaRPr lang="zh-CN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8076075" y="5983976"/>
              <a:ext cx="837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4765"/>
              <a:r>
                <a:rPr lang="zh-CN" altLang="en-US" sz="1200" b="1" dirty="0">
                  <a:solidFill>
                    <a:srgbClr val="FFFFF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五金冲压</a:t>
              </a:r>
              <a:endPara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  <a:p>
              <a:pPr marL="8255"/>
              <a:r>
                <a:rPr lang="en-US" altLang="zh-CN" sz="1200" b="1" spc="-3" dirty="0">
                  <a:solidFill>
                    <a:srgbClr val="FFFFF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CNC</a:t>
              </a:r>
              <a:r>
                <a:rPr lang="zh-CN" altLang="en-US" sz="1200" b="1" dirty="0">
                  <a:solidFill>
                    <a:srgbClr val="FFFFF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加工</a:t>
              </a:r>
              <a:endPara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092366" y="5983976"/>
              <a:ext cx="687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35" algn="ctr"/>
              <a:r>
                <a:rPr lang="zh-CN" altLang="en-US" sz="1200" b="1" dirty="0">
                  <a:solidFill>
                    <a:srgbClr val="FFFFF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喷涂</a:t>
              </a:r>
              <a:endParaRPr lang="en-US" altLang="zh-CN" sz="12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  <a:p>
              <a:pPr marL="635" algn="ctr"/>
              <a:r>
                <a:rPr lang="en-US" altLang="zh-CN" sz="1200" b="1" spc="-3" dirty="0">
                  <a:solidFill>
                    <a:srgbClr val="FFFFF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NCVM</a:t>
              </a:r>
              <a:endPara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60401" y="5933844"/>
              <a:ext cx="337126" cy="555856"/>
            </a:xfrm>
            <a:prstGeom prst="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725198" y="2229105"/>
            <a:ext cx="4866203" cy="1292662"/>
            <a:chOff x="1843186" y="1172015"/>
            <a:chExt cx="4866203" cy="1292662"/>
          </a:xfrm>
        </p:grpSpPr>
        <p:sp>
          <p:nvSpPr>
            <p:cNvPr id="35" name="object 18"/>
            <p:cNvSpPr txBox="1"/>
            <p:nvPr/>
          </p:nvSpPr>
          <p:spPr>
            <a:xfrm>
              <a:off x="3236461" y="1172015"/>
              <a:ext cx="3472928" cy="12922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条磁控镀膜线 ，真空镀膜机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台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条烘烤自动线，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台自动贴膜机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台移印机，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台丝印机  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88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台冲压机，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400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台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CNC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加工及后处理  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object 20"/>
            <p:cNvSpPr txBox="1"/>
            <p:nvPr/>
          </p:nvSpPr>
          <p:spPr>
            <a:xfrm>
              <a:off x="1843186" y="1172015"/>
              <a:ext cx="1503386" cy="12926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255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磁控镀膜线</a:t>
              </a:r>
              <a:endParaRPr lang="en-US" altLang="zh-CN" sz="1400"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  <a:p>
              <a:pPr marL="8255">
                <a:lnSpc>
                  <a:spcPct val="150000"/>
                </a:lnSpc>
              </a:pPr>
              <a:r>
                <a:rPr lang="en-US" altLang="zh-CN" sz="1400" b="1" spc="-3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IMT/IMD/IMC</a:t>
              </a:r>
            </a:p>
            <a:p>
              <a:pPr marL="8255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丝印</a:t>
              </a:r>
              <a:r>
                <a:rPr lang="en-US" altLang="zh-CN" sz="1400" b="1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/</a:t>
              </a:r>
              <a:r>
                <a:rPr lang="zh-CN" altLang="en-US" sz="1400" b="1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移印</a:t>
              </a:r>
              <a:endParaRPr lang="en-US" altLang="zh-CN" sz="1400" b="1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  <a:p>
              <a:pPr marL="8255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五金冲压</a:t>
              </a:r>
              <a:r>
                <a:rPr lang="en-US" altLang="zh-CN" sz="1400" b="1" dirty="0">
                  <a:solidFill>
                    <a:schemeClr val="accent3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微软雅黑" panose="020B0503020204020204" pitchFamily="34" charset="-122"/>
                </a:rPr>
                <a:t>/CNC</a:t>
              </a:r>
              <a:endParaRPr lang="en-US" altLang="zh-CN" sz="1400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10100939" y="0"/>
            <a:ext cx="2091061" cy="6858000"/>
          </a:xfrm>
          <a:prstGeom prst="rect">
            <a:avLst/>
          </a:prstGeom>
          <a:blipFill>
            <a:blip r:embed="rId3" cstate="screen"/>
            <a:srcRect/>
            <a:stretch>
              <a:fillRect/>
            </a:stretch>
          </a:blipFill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kumimoji="1"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2919"/>
            <a:ext cx="1220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直线连接符 18"/>
          <p:cNvCxnSpPr/>
          <p:nvPr/>
        </p:nvCxnSpPr>
        <p:spPr>
          <a:xfrm>
            <a:off x="8789732" y="2834799"/>
            <a:ext cx="0" cy="930122"/>
          </a:xfrm>
          <a:prstGeom prst="line">
            <a:avLst/>
          </a:prstGeom>
          <a:ln w="25400" cap="rnd">
            <a:solidFill>
              <a:schemeClr val="accent2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图表 43"/>
          <p:cNvGraphicFramePr/>
          <p:nvPr>
            <p:extLst>
              <p:ext uri="{D42A27DB-BD31-4B8C-83A1-F6EECF244321}">
                <p14:modId xmlns:p14="http://schemas.microsoft.com/office/powerpoint/2010/main" val="1728812231"/>
              </p:ext>
            </p:extLst>
          </p:nvPr>
        </p:nvGraphicFramePr>
        <p:xfrm>
          <a:off x="5854261" y="2778970"/>
          <a:ext cx="5589588" cy="258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7021341" y="5213830"/>
            <a:ext cx="3535425" cy="261610"/>
            <a:chOff x="5260230" y="6221225"/>
            <a:chExt cx="3535425" cy="261610"/>
          </a:xfrm>
        </p:grpSpPr>
        <p:sp>
          <p:nvSpPr>
            <p:cNvPr id="26" name="矩形 25"/>
            <p:cNvSpPr/>
            <p:nvPr/>
          </p:nvSpPr>
          <p:spPr>
            <a:xfrm>
              <a:off x="5513850" y="6221225"/>
              <a:ext cx="137409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出货量（</a:t>
              </a:r>
              <a:r>
                <a:rPr lang="zh-CN" altLang="en-US" sz="1100" dirty="0" smtClean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万套</a:t>
              </a:r>
              <a:r>
                <a:rPr lang="en-US" altLang="zh-CN" sz="1100" dirty="0" smtClean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/</a:t>
              </a:r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年）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7562625" y="6221225"/>
              <a:ext cx="12330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营业额（亿</a:t>
              </a:r>
              <a:r>
                <a:rPr lang="en-US" altLang="zh-CN" sz="11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/</a:t>
              </a:r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年）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5260230" y="6291053"/>
              <a:ext cx="245220" cy="110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366958" y="6298407"/>
              <a:ext cx="186368" cy="9561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cxnSp>
        <p:nvCxnSpPr>
          <p:cNvPr id="16" name="直线连接符 15"/>
          <p:cNvCxnSpPr/>
          <p:nvPr/>
        </p:nvCxnSpPr>
        <p:spPr>
          <a:xfrm>
            <a:off x="5158564" y="2827069"/>
            <a:ext cx="3631168" cy="0"/>
          </a:xfrm>
          <a:prstGeom prst="line">
            <a:avLst/>
          </a:prstGeom>
          <a:ln w="25400" cap="rnd">
            <a:solidFill>
              <a:schemeClr val="accent2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170476" y="2144685"/>
            <a:ext cx="4360662" cy="1467272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0475" y="3609942"/>
            <a:ext cx="4360661" cy="1054991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465540" y="2772445"/>
            <a:ext cx="124709" cy="124709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481126" y="3651310"/>
            <a:ext cx="2048628" cy="965749"/>
            <a:chOff x="5249266" y="1325265"/>
            <a:chExt cx="2048628" cy="965749"/>
          </a:xfrm>
        </p:grpSpPr>
        <p:sp>
          <p:nvSpPr>
            <p:cNvPr id="13" name="文本框 12"/>
            <p:cNvSpPr txBox="1"/>
            <p:nvPr/>
          </p:nvSpPr>
          <p:spPr>
            <a:xfrm>
              <a:off x="5270153" y="1583128"/>
              <a:ext cx="2027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  <a:sym typeface="Calibri" panose="020F0502020204030204" pitchFamily="34" charset="0"/>
                </a:rPr>
                <a:t>5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  <a:sym typeface="Calibri" panose="020F0502020204030204" pitchFamily="34" charset="0"/>
                </a:rPr>
                <a:t>000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  <a:sym typeface="Calibri" panose="020F0502020204030204" pitchFamily="34" charset="0"/>
                </a:rPr>
                <a:t>万套</a:t>
              </a:r>
              <a:endPara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249266" y="1325265"/>
              <a:ext cx="1207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2021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出货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量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529754" y="3646879"/>
            <a:ext cx="2484039" cy="987065"/>
            <a:chOff x="7307855" y="1320834"/>
            <a:chExt cx="2484039" cy="987065"/>
          </a:xfrm>
        </p:grpSpPr>
        <p:sp>
          <p:nvSpPr>
            <p:cNvPr id="11" name="文本框 10"/>
            <p:cNvSpPr txBox="1"/>
            <p:nvPr/>
          </p:nvSpPr>
          <p:spPr>
            <a:xfrm>
              <a:off x="7307855" y="1600013"/>
              <a:ext cx="24840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spc="-300" dirty="0" smtClean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  <a:sym typeface="Calibri" panose="020F0502020204030204" pitchFamily="34" charset="0"/>
                </a:rPr>
                <a:t>￥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  <a:sym typeface="Calibri" panose="020F0502020204030204" pitchFamily="34" charset="0"/>
                </a:rPr>
                <a:t>15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亿</a:t>
              </a:r>
              <a:endParaRPr lang="en-US" altLang="zh-CN" sz="48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369507" y="1320834"/>
              <a:ext cx="1207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2021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营业额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62" name="object 23"/>
          <p:cNvSpPr txBox="1"/>
          <p:nvPr/>
        </p:nvSpPr>
        <p:spPr>
          <a:xfrm>
            <a:off x="660400" y="512763"/>
            <a:ext cx="162246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spc="-3" dirty="0">
                <a:gradFill>
                  <a:gsLst>
                    <a:gs pos="99000">
                      <a:schemeClr val="accent1"/>
                    </a:gs>
                    <a:gs pos="0">
                      <a:schemeClr val="accent3"/>
                    </a:gs>
                  </a:gsLst>
                  <a:lin ang="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经营业绩</a:t>
            </a:r>
            <a:endParaRPr sz="2500" b="1" dirty="0">
              <a:gradFill>
                <a:gsLst>
                  <a:gs pos="99000">
                    <a:schemeClr val="accent1"/>
                  </a:gs>
                  <a:gs pos="0">
                    <a:schemeClr val="accent3"/>
                  </a:gs>
                </a:gsLst>
                <a:lin ang="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399236" y="2413288"/>
            <a:ext cx="2092821" cy="1005535"/>
            <a:chOff x="5249266" y="1394534"/>
            <a:chExt cx="2092821" cy="1005535"/>
          </a:xfrm>
        </p:grpSpPr>
        <p:sp>
          <p:nvSpPr>
            <p:cNvPr id="64" name="文本框 63"/>
            <p:cNvSpPr txBox="1"/>
            <p:nvPr/>
          </p:nvSpPr>
          <p:spPr>
            <a:xfrm>
              <a:off x="5270152" y="1630628"/>
              <a:ext cx="20719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  <a:sym typeface="Calibri" panose="020F0502020204030204" pitchFamily="34" charset="0"/>
                </a:rPr>
                <a:t>7350</a:t>
              </a: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  <a:sym typeface="Calibri" panose="020F0502020204030204" pitchFamily="34" charset="0"/>
                </a:rPr>
                <a:t>万套</a:t>
              </a:r>
              <a:endPara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5249266" y="1394534"/>
              <a:ext cx="1566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2022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目标出货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量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591119" y="2427291"/>
            <a:ext cx="1720933" cy="997497"/>
            <a:chOff x="7382324" y="1402571"/>
            <a:chExt cx="1720933" cy="997497"/>
          </a:xfrm>
        </p:grpSpPr>
        <p:sp>
          <p:nvSpPr>
            <p:cNvPr id="68" name="文本框 67"/>
            <p:cNvSpPr txBox="1"/>
            <p:nvPr/>
          </p:nvSpPr>
          <p:spPr>
            <a:xfrm>
              <a:off x="7391766" y="1630627"/>
              <a:ext cx="17114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spc="-300" dirty="0" smtClean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  <a:sym typeface="Calibri" panose="020F0502020204030204" pitchFamily="34" charset="0"/>
                </a:rPr>
                <a:t>￥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  <a:sym typeface="Calibri" panose="020F0502020204030204" pitchFamily="34" charset="0"/>
                </a:rPr>
                <a:t>20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亿</a:t>
              </a:r>
              <a:endParaRPr lang="en-US" altLang="zh-CN" sz="5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382324" y="1402571"/>
              <a:ext cx="1566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2022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目标营业额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全球分布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799" y="902841"/>
            <a:ext cx="10810401" cy="57153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4059" y="512763"/>
            <a:ext cx="209319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" indent="-34925"/>
            <a:r>
              <a:rPr lang="zh-CN" altLang="en-US" sz="2500" b="1" dirty="0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核心</a:t>
            </a:r>
            <a:r>
              <a:rPr sz="2500" b="1" dirty="0" err="1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合作伙伴</a:t>
            </a:r>
            <a:endParaRPr sz="2500" dirty="0">
              <a:gradFill>
                <a:gsLst>
                  <a:gs pos="100000">
                    <a:schemeClr val="accent1"/>
                  </a:gs>
                  <a:gs pos="0">
                    <a:schemeClr val="accent3"/>
                  </a:gs>
                </a:gsLst>
                <a:lin ang="270000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700654" y="3792130"/>
            <a:ext cx="8583322" cy="1583287"/>
            <a:chOff x="1700654" y="3792130"/>
            <a:chExt cx="8583322" cy="1583287"/>
          </a:xfrm>
        </p:grpSpPr>
        <p:grpSp>
          <p:nvGrpSpPr>
            <p:cNvPr id="55" name="组合 54"/>
            <p:cNvGrpSpPr/>
            <p:nvPr/>
          </p:nvGrpSpPr>
          <p:grpSpPr>
            <a:xfrm>
              <a:off x="1700654" y="4752528"/>
              <a:ext cx="1383107" cy="622889"/>
              <a:chOff x="5197517" y="2412866"/>
              <a:chExt cx="1383107" cy="622889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5197517" y="2412866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5355734" y="2520535"/>
                <a:ext cx="1056263" cy="448446"/>
              </a:xfrm>
              <a:prstGeom prst="rect">
                <a:avLst/>
              </a:prstGeom>
              <a:blipFill>
                <a:blip r:embed="rId5" cstate="screen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3516868" y="4738327"/>
              <a:ext cx="1383107" cy="622889"/>
              <a:chOff x="6698623" y="2412866"/>
              <a:chExt cx="1383107" cy="622889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6698623" y="2412866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7016838" y="2571420"/>
                <a:ext cx="746676" cy="338439"/>
              </a:xfrm>
              <a:prstGeom prst="rect">
                <a:avLst/>
              </a:prstGeom>
              <a:blipFill>
                <a:blip r:embed="rId6" cstate="screen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5300341" y="4743970"/>
              <a:ext cx="1383107" cy="622889"/>
              <a:chOff x="8199731" y="2412866"/>
              <a:chExt cx="1383107" cy="622889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8199731" y="2412866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7" cstate="screen"/>
              <a:srcRect l="12124" t="22414" r="11401" b="25262"/>
              <a:stretch>
                <a:fillRect/>
              </a:stretch>
            </p:blipFill>
            <p:spPr>
              <a:xfrm>
                <a:off x="8330750" y="2581606"/>
                <a:ext cx="1118282" cy="322884"/>
              </a:xfrm>
              <a:prstGeom prst="rect">
                <a:avLst/>
              </a:prstGeom>
            </p:spPr>
          </p:pic>
        </p:grpSp>
        <p:grpSp>
          <p:nvGrpSpPr>
            <p:cNvPr id="51" name="组合 50"/>
            <p:cNvGrpSpPr/>
            <p:nvPr/>
          </p:nvGrpSpPr>
          <p:grpSpPr>
            <a:xfrm>
              <a:off x="7116349" y="3792130"/>
              <a:ext cx="1383107" cy="622889"/>
              <a:chOff x="6681174" y="3163981"/>
              <a:chExt cx="1383107" cy="622889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6681174" y="3163981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8" cstate="screen"/>
              <a:stretch>
                <a:fillRect/>
              </a:stretch>
            </p:blipFill>
            <p:spPr>
              <a:xfrm>
                <a:off x="6733651" y="3357539"/>
                <a:ext cx="1278152" cy="306022"/>
              </a:xfrm>
              <a:prstGeom prst="rect">
                <a:avLst/>
              </a:prstGeom>
            </p:spPr>
          </p:pic>
        </p:grpSp>
        <p:sp>
          <p:nvSpPr>
            <p:cNvPr id="39" name="矩形 38"/>
            <p:cNvSpPr/>
            <p:nvPr/>
          </p:nvSpPr>
          <p:spPr>
            <a:xfrm>
              <a:off x="8900869" y="3792130"/>
              <a:ext cx="1383107" cy="6228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5316506" y="3792130"/>
              <a:ext cx="1383107" cy="622889"/>
              <a:chOff x="5146289" y="3163981"/>
              <a:chExt cx="1383107" cy="622889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5146289" y="3163981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5263770" y="3277379"/>
                <a:ext cx="1180886" cy="452480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516663" y="3798528"/>
              <a:ext cx="1383107" cy="622889"/>
              <a:chOff x="3546088" y="3163981"/>
              <a:chExt cx="1383107" cy="622889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3546088" y="3163981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0" cstate="screen"/>
              <a:stretch>
                <a:fillRect/>
              </a:stretch>
            </p:blipFill>
            <p:spPr>
              <a:xfrm>
                <a:off x="3931095" y="3218416"/>
                <a:ext cx="640905" cy="544101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/>
          </p:nvGrpSpPr>
          <p:grpSpPr>
            <a:xfrm>
              <a:off x="1700654" y="3798827"/>
              <a:ext cx="1383107" cy="622889"/>
              <a:chOff x="1864246" y="3212967"/>
              <a:chExt cx="1383107" cy="622889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1864246" y="3212967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1973720" y="3348574"/>
                <a:ext cx="1167231" cy="36291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1711708" y="1677266"/>
            <a:ext cx="8561214" cy="3666594"/>
            <a:chOff x="1711708" y="1677266"/>
            <a:chExt cx="8561214" cy="3666594"/>
          </a:xfrm>
        </p:grpSpPr>
        <p:grpSp>
          <p:nvGrpSpPr>
            <p:cNvPr id="54" name="组合 53"/>
            <p:cNvGrpSpPr/>
            <p:nvPr/>
          </p:nvGrpSpPr>
          <p:grpSpPr>
            <a:xfrm>
              <a:off x="3505609" y="2638154"/>
              <a:ext cx="1383107" cy="622889"/>
              <a:chOff x="3696411" y="2412866"/>
              <a:chExt cx="1383107" cy="622889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3696411" y="2412866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3841999" y="2589744"/>
                <a:ext cx="1091931" cy="269132"/>
              </a:xfrm>
              <a:prstGeom prst="rect">
                <a:avLst/>
              </a:prstGeom>
              <a:blipFill>
                <a:blip r:embed="rId12" cstate="screen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3506235" y="1677266"/>
              <a:ext cx="1383107" cy="622889"/>
              <a:chOff x="3711934" y="1677266"/>
              <a:chExt cx="1383107" cy="622889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3711934" y="1677266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3" cstate="screen"/>
              <a:stretch>
                <a:fillRect/>
              </a:stretch>
            </p:blipFill>
            <p:spPr>
              <a:xfrm>
                <a:off x="3913961" y="1837821"/>
                <a:ext cx="979052" cy="301778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>
              <a:off x="1711708" y="2627208"/>
              <a:ext cx="1383107" cy="622889"/>
              <a:chOff x="2134183" y="3429000"/>
              <a:chExt cx="1383107" cy="622889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2134183" y="3429000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14" cstate="screen"/>
              <a:srcRect/>
              <a:stretch>
                <a:fillRect/>
              </a:stretch>
            </p:blipFill>
            <p:spPr>
              <a:xfrm>
                <a:off x="2254405" y="3604852"/>
                <a:ext cx="1160474" cy="303139"/>
              </a:xfrm>
              <a:prstGeom prst="rect">
                <a:avLst/>
              </a:prstGeom>
            </p:spPr>
          </p:pic>
        </p:grpSp>
        <p:grpSp>
          <p:nvGrpSpPr>
            <p:cNvPr id="36" name="组合 35"/>
            <p:cNvGrpSpPr/>
            <p:nvPr/>
          </p:nvGrpSpPr>
          <p:grpSpPr>
            <a:xfrm>
              <a:off x="5300762" y="1677266"/>
              <a:ext cx="1383107" cy="622889"/>
              <a:chOff x="5228563" y="1677266"/>
              <a:chExt cx="1383107" cy="622889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5228563" y="1677266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15" cstate="screen"/>
              <a:stretch>
                <a:fillRect/>
              </a:stretch>
            </p:blipFill>
            <p:spPr>
              <a:xfrm>
                <a:off x="5700703" y="1774087"/>
                <a:ext cx="438827" cy="429246"/>
              </a:xfrm>
              <a:prstGeom prst="rect">
                <a:avLst/>
              </a:prstGeom>
            </p:spPr>
          </p:pic>
        </p:grpSp>
        <p:grpSp>
          <p:nvGrpSpPr>
            <p:cNvPr id="38" name="组合 37"/>
            <p:cNvGrpSpPr/>
            <p:nvPr/>
          </p:nvGrpSpPr>
          <p:grpSpPr>
            <a:xfrm>
              <a:off x="1711709" y="1677266"/>
              <a:ext cx="1383107" cy="622889"/>
              <a:chOff x="2195305" y="1677266"/>
              <a:chExt cx="1383107" cy="622889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2195305" y="1677266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16" cstate="screen"/>
              <a:stretch>
                <a:fillRect/>
              </a:stretch>
            </p:blipFill>
            <p:spPr>
              <a:xfrm>
                <a:off x="2681753" y="1783605"/>
                <a:ext cx="410211" cy="410211"/>
              </a:xfrm>
              <a:prstGeom prst="rect">
                <a:avLst/>
              </a:prstGeom>
            </p:spPr>
          </p:pic>
        </p:grpSp>
        <p:sp>
          <p:nvSpPr>
            <p:cNvPr id="32" name="矩形 31"/>
            <p:cNvSpPr/>
            <p:nvPr/>
          </p:nvSpPr>
          <p:spPr>
            <a:xfrm>
              <a:off x="7095289" y="1677266"/>
              <a:ext cx="1383107" cy="6228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8889815" y="1677266"/>
              <a:ext cx="1383107" cy="622889"/>
              <a:chOff x="8199731" y="1677266"/>
              <a:chExt cx="1383107" cy="622889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8199731" y="1677266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17" cstate="screen"/>
              <a:srcRect/>
              <a:stretch>
                <a:fillRect/>
              </a:stretch>
            </p:blipFill>
            <p:spPr>
              <a:xfrm>
                <a:off x="8591118" y="1808993"/>
                <a:ext cx="600333" cy="359435"/>
              </a:xfrm>
              <a:prstGeom prst="rect">
                <a:avLst/>
              </a:prstGeom>
            </p:spPr>
          </p:pic>
        </p:grpSp>
        <p:grpSp>
          <p:nvGrpSpPr>
            <p:cNvPr id="7" name="组合 6"/>
            <p:cNvGrpSpPr/>
            <p:nvPr/>
          </p:nvGrpSpPr>
          <p:grpSpPr>
            <a:xfrm>
              <a:off x="7095288" y="2621083"/>
              <a:ext cx="3174184" cy="2722777"/>
              <a:chOff x="3644059" y="4062052"/>
              <a:chExt cx="3174184" cy="2722777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3644059" y="4062052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8" cstate="screen"/>
              <a:stretch>
                <a:fillRect/>
              </a:stretch>
            </p:blipFill>
            <p:spPr>
              <a:xfrm>
                <a:off x="4046699" y="4092913"/>
                <a:ext cx="577827" cy="577827"/>
              </a:xfrm>
              <a:prstGeom prst="rect">
                <a:avLst/>
              </a:prstGeom>
            </p:spPr>
          </p:pic>
          <p:sp>
            <p:nvSpPr>
              <p:cNvPr id="59" name="矩形 58"/>
              <p:cNvSpPr/>
              <p:nvPr/>
            </p:nvSpPr>
            <p:spPr>
              <a:xfrm>
                <a:off x="5435136" y="4062052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3689461" y="6161940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5304211" y="2638154"/>
              <a:ext cx="1383107" cy="622889"/>
              <a:chOff x="2011202" y="4062052"/>
              <a:chExt cx="1383107" cy="622889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2011202" y="4062052"/>
                <a:ext cx="1383107" cy="622889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    <a:noAutofit/>
              </a:bodyPr>
              <a:lstStyle/>
              <a:p>
                <a:pPr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19" cstate="screen"/>
              <a:srcRect/>
              <a:stretch>
                <a:fillRect/>
              </a:stretch>
            </p:blipFill>
            <p:spPr>
              <a:xfrm>
                <a:off x="2244159" y="4144185"/>
                <a:ext cx="875187" cy="475282"/>
              </a:xfrm>
              <a:prstGeom prst="rect">
                <a:avLst/>
              </a:prstGeom>
            </p:spPr>
          </p:pic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0" cstate="screen"/>
            <a:stretch>
              <a:fillRect/>
            </a:stretch>
          </p:blipFill>
          <p:spPr>
            <a:xfrm>
              <a:off x="7248551" y="1740601"/>
              <a:ext cx="1080200" cy="464486"/>
            </a:xfrm>
            <a:prstGeom prst="rect">
              <a:avLst/>
            </a:prstGeom>
          </p:spPr>
        </p:pic>
      </p:grpSp>
      <p:pic>
        <p:nvPicPr>
          <p:cNvPr id="61" name="Picture 3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" r="2220"/>
          <a:stretch>
            <a:fillRect/>
          </a:stretch>
        </p:blipFill>
        <p:spPr bwMode="auto">
          <a:xfrm>
            <a:off x="8933037" y="2683883"/>
            <a:ext cx="1310487" cy="4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58" y="4752528"/>
            <a:ext cx="1354971" cy="59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138" y="3805477"/>
            <a:ext cx="1296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60400" y="512763"/>
            <a:ext cx="2783184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明星产品</a:t>
            </a:r>
            <a:r>
              <a:rPr lang="en-US" altLang="zh-CN" sz="2500" dirty="0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dirty="0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智能手机</a:t>
            </a:r>
            <a:endParaRPr sz="2500" dirty="0">
              <a:gradFill>
                <a:gsLst>
                  <a:gs pos="100000">
                    <a:schemeClr val="accent1"/>
                  </a:gs>
                  <a:gs pos="0">
                    <a:schemeClr val="accent3"/>
                  </a:gs>
                </a:gsLst>
                <a:lin ang="270000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0400" y="1506956"/>
            <a:ext cx="5435600" cy="2124633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84830" y="1506956"/>
            <a:ext cx="5448358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0400" y="3631589"/>
            <a:ext cx="3624263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84663" y="3631589"/>
            <a:ext cx="3624263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908925" y="3631589"/>
            <a:ext cx="3624263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2522" y="3811470"/>
            <a:ext cx="1363707" cy="176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文本框 48"/>
          <p:cNvSpPr txBox="1">
            <a:spLocks noChangeArrowheads="1"/>
          </p:cNvSpPr>
          <p:nvPr/>
        </p:nvSpPr>
        <p:spPr bwMode="auto">
          <a:xfrm>
            <a:off x="2051992" y="4254840"/>
            <a:ext cx="2492202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eaLnBrk="1" hangingPunct="1"/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荣耀畅玩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模内注塑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双色渐变喷涂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组装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出货量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800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万以上</a:t>
            </a:r>
            <a:endParaRPr lang="zh-CN" altLang="en-US" sz="1200" b="1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39902" y="3811470"/>
            <a:ext cx="1537400" cy="176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文本框 48"/>
          <p:cNvSpPr txBox="1">
            <a:spLocks noChangeArrowheads="1"/>
          </p:cNvSpPr>
          <p:nvPr/>
        </p:nvSpPr>
        <p:spPr bwMode="auto">
          <a:xfrm>
            <a:off x="6096000" y="4257169"/>
            <a:ext cx="17755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endParaRPr lang="en-US" altLang="zh-CN" sz="1200" b="1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/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MOTO G 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系列</a:t>
            </a:r>
            <a:endParaRPr lang="en-US" altLang="zh-CN" sz="1200" b="1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注塑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光学镀膜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+CNC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出货量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200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万以上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8002391" y="3811470"/>
            <a:ext cx="1707212" cy="1782130"/>
            <a:chOff x="12780963" y="2635250"/>
            <a:chExt cx="4391967" cy="4584700"/>
          </a:xfrm>
        </p:grpSpPr>
        <p:pic>
          <p:nvPicPr>
            <p:cNvPr id="36" name="Picture 17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2780963" y="2635250"/>
              <a:ext cx="2470150" cy="458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2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5058097" y="2739231"/>
              <a:ext cx="2114833" cy="4400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" name="文本框 48"/>
          <p:cNvSpPr txBox="1">
            <a:spLocks noChangeArrowheads="1"/>
          </p:cNvSpPr>
          <p:nvPr/>
        </p:nvSpPr>
        <p:spPr bwMode="auto">
          <a:xfrm>
            <a:off x="9721056" y="4254840"/>
            <a:ext cx="182770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endParaRPr lang="en-US" altLang="zh-CN" sz="1200" b="1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/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中兴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Blade 20 Smart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IMC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注塑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渐变反面贴膜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+CNC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出货量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100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万以上</a:t>
            </a: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4083946" y="2084930"/>
            <a:ext cx="1967712" cy="123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2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2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华为荣耀</a:t>
            </a:r>
            <a:r>
              <a:rPr lang="en-US" altLang="zh-CN" sz="12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NOTE10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CNC+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纳米注塑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阳极氧化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组装 </a:t>
            </a:r>
            <a:endParaRPr lang="en-US" altLang="zh-CN" sz="12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出货量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万以上</a:t>
            </a:r>
          </a:p>
        </p:txBody>
      </p:sp>
      <p:sp>
        <p:nvSpPr>
          <p:cNvPr id="18" name="文本框 48"/>
          <p:cNvSpPr txBox="1">
            <a:spLocks noChangeArrowheads="1"/>
          </p:cNvSpPr>
          <p:nvPr/>
        </p:nvSpPr>
        <p:spPr bwMode="auto">
          <a:xfrm>
            <a:off x="8270697" y="2085232"/>
            <a:ext cx="3382586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MOTO 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青柚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1S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endParaRPr lang="en-US" altLang="zh-CN" sz="12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五金冲压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+CNC+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高光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阳极氧化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点胶组装 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出货量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万以上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6534365" y="1712845"/>
            <a:ext cx="1736332" cy="182880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911913" y="6121084"/>
            <a:ext cx="2368174" cy="371690"/>
            <a:chOff x="2830843" y="6121084"/>
            <a:chExt cx="2368174" cy="37169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2830843" y="6121084"/>
              <a:ext cx="368216" cy="3716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>
              <a:off x="3645384" y="6145160"/>
              <a:ext cx="323538" cy="32353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415246" y="6196621"/>
              <a:ext cx="783771" cy="2206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60400" y="1506956"/>
            <a:ext cx="5435600" cy="2124633"/>
          </a:xfrm>
          <a:prstGeom prst="rect">
            <a:avLst/>
          </a:prstGeom>
          <a:blipFill>
            <a:blip r:embed="rId3" cstate="screen"/>
            <a:srcRect/>
            <a:stretch>
              <a:fillRect/>
            </a:stretch>
          </a:blip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84830" y="1506956"/>
            <a:ext cx="544677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0400" y="3631589"/>
            <a:ext cx="54356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84830" y="3631589"/>
            <a:ext cx="5435600" cy="212463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object 4"/>
          <p:cNvSpPr txBox="1"/>
          <p:nvPr/>
        </p:nvSpPr>
        <p:spPr>
          <a:xfrm>
            <a:off x="660399" y="512763"/>
            <a:ext cx="398574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/>
            <a:r>
              <a:rPr lang="zh-CN" altLang="en-US" sz="2500" b="1" dirty="0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明星产品</a:t>
            </a:r>
            <a:r>
              <a:rPr lang="en-US" altLang="zh-CN" sz="2500" dirty="0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|</a:t>
            </a:r>
            <a:r>
              <a:rPr lang="zh-CN" altLang="en-US" sz="2500" dirty="0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0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  <a:cs typeface="微软雅黑" panose="020B0503020204020204" pitchFamily="34" charset="-122"/>
              </a:rPr>
              <a:t>平板电脑 电子书</a:t>
            </a:r>
            <a:endParaRPr sz="2500" dirty="0">
              <a:gradFill>
                <a:gsLst>
                  <a:gs pos="100000">
                    <a:schemeClr val="accent1"/>
                  </a:gs>
                  <a:gs pos="0">
                    <a:schemeClr val="accent3"/>
                  </a:gs>
                </a:gsLst>
                <a:lin ang="2700000" scaled="0"/>
              </a:gradFill>
              <a:latin typeface="Microsoft YaHei UI" panose="020B0503020204020204" pitchFamily="34" charset="-122"/>
              <a:ea typeface="Microsoft YaHei UI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" name="Picture 2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55836" y="3829249"/>
            <a:ext cx="1170690" cy="172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49086" y="3829249"/>
            <a:ext cx="1206749" cy="172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文本框 14"/>
          <p:cNvSpPr txBox="1">
            <a:spLocks noChangeArrowheads="1"/>
          </p:cNvSpPr>
          <p:nvPr/>
        </p:nvSpPr>
        <p:spPr bwMode="auto">
          <a:xfrm>
            <a:off x="3426183" y="4211736"/>
            <a:ext cx="237904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华为平板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寸五金电池盖</a:t>
            </a:r>
            <a:endParaRPr lang="en-US" altLang="zh-CN" sz="1200" b="1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五金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CNC+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阳极氧化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高光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焊接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点胶组装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7" name="文本框 15"/>
          <p:cNvSpPr txBox="1">
            <a:spLocks noChangeArrowheads="1"/>
          </p:cNvSpPr>
          <p:nvPr/>
        </p:nvSpPr>
        <p:spPr bwMode="auto">
          <a:xfrm>
            <a:off x="8374005" y="2374712"/>
            <a:ext cx="314642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亚马逊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寸平板</a:t>
            </a: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fire7(1916)/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塑胶机型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6368800" y="1709085"/>
            <a:ext cx="1732405" cy="192250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152054" y="3829249"/>
            <a:ext cx="3267977" cy="1696683"/>
            <a:chOff x="6153070" y="3662824"/>
            <a:chExt cx="3971925" cy="2062162"/>
          </a:xfrm>
        </p:grpSpPr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153070" y="3719974"/>
              <a:ext cx="1892300" cy="2005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8045370" y="3662824"/>
              <a:ext cx="2079625" cy="206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文本框 15"/>
          <p:cNvSpPr txBox="1">
            <a:spLocks noChangeArrowheads="1"/>
          </p:cNvSpPr>
          <p:nvPr/>
        </p:nvSpPr>
        <p:spPr bwMode="auto">
          <a:xfrm>
            <a:off x="9461537" y="4211736"/>
            <a:ext cx="19619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BOOX</a:t>
            </a:r>
            <a:r>
              <a:rPr lang="zh-CN" altLang="en-US" sz="1200" b="1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电子书产品</a:t>
            </a:r>
            <a:endParaRPr lang="en-US" altLang="zh-CN" sz="1200" b="1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年全球首款双模式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电子墨水屏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10.3</a:t>
            </a: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英寸高清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智能阅读器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BOOX-Note</a:t>
            </a:r>
            <a:endParaRPr lang="zh-CN" altLang="en-US" sz="1200" dirty="0">
              <a:solidFill>
                <a:schemeClr val="accent6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2" name="文本框 14"/>
          <p:cNvSpPr txBox="1">
            <a:spLocks noChangeArrowheads="1"/>
          </p:cNvSpPr>
          <p:nvPr/>
        </p:nvSpPr>
        <p:spPr bwMode="auto">
          <a:xfrm>
            <a:off x="849086" y="2740749"/>
            <a:ext cx="164490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华为畅享平板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10.1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寸平板电脑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63150" y="6121084"/>
            <a:ext cx="3665701" cy="371690"/>
            <a:chOff x="2830843" y="6121084"/>
            <a:chExt cx="3665701" cy="37169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4437908" y="6189574"/>
              <a:ext cx="359888" cy="23471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>
              <a:off x="2830843" y="6121084"/>
              <a:ext cx="368216" cy="371690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1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4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5456" y="6208128"/>
              <a:ext cx="801088" cy="1976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82017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820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82017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SMARTDIAGRAM" val="#295858;"/>
  <p:tag name="ISLIDE.ICON" val="#99122;#380042;#87202;#380164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113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4756;#112421;#180894;#79830;#13868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59977;#165228;#54384;#383283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59977;#165228;#54384;#383283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877,&quot;width&quot;:1217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31888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073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82017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82017"/>
</p:tagLst>
</file>

<file path=ppt/theme/theme1.xml><?xml version="1.0" encoding="utf-8"?>
<a:theme xmlns:a="http://schemas.openxmlformats.org/drawingml/2006/main" name="Office Theme">
  <a:themeElements>
    <a:clrScheme name="HQ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079BDF"/>
      </a:accent1>
      <a:accent2>
        <a:srgbClr val="F7931D"/>
      </a:accent2>
      <a:accent3>
        <a:srgbClr val="0061AA"/>
      </a:accent3>
      <a:accent4>
        <a:srgbClr val="8CC63F"/>
      </a:accent4>
      <a:accent5>
        <a:srgbClr val="F15A22"/>
      </a:accent5>
      <a:accent6>
        <a:srgbClr val="A7A9AC"/>
      </a:accent6>
      <a:hlink>
        <a:srgbClr val="A7A9AC"/>
      </a:hlink>
      <a:folHlink>
        <a:srgbClr val="CCCED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00000">
              <a:srgbClr val="8BD0E7"/>
            </a:gs>
            <a:gs pos="16000">
              <a:srgbClr val="1B86C5"/>
            </a:gs>
          </a:gsLst>
          <a:lin ang="5400000" scaled="0"/>
          <a:tileRect/>
        </a:gradFill>
        <a:ln w="15875" cap="flat" cmpd="sng" algn="ctr">
          <a:noFill/>
          <a:prstDash val="solid"/>
          <a:miter lim="800000"/>
        </a:ln>
      </a:spPr>
      <a:bodyPr rot="0" spcFirstLastPara="0" vertOverflow="overflow" horzOverflow="overflow" vert="horz" wrap="square" lIns="198152" tIns="543602" rIns="643554" bIns="403318" numCol="1" spcCol="1270" rtlCol="0" fromWordArt="0" anchor="ctr" anchorCtr="0" forceAA="0" compatLnSpc="1">
        <a:noAutofit/>
      </a:bodyPr>
      <a:lstStyle>
        <a:defPPr algn="ctr" defTabSz="1911350">
          <a:lnSpc>
            <a:spcPct val="90000"/>
          </a:lnSpc>
          <a:spcBef>
            <a:spcPct val="0"/>
          </a:spcBef>
          <a:spcAft>
            <a:spcPct val="35000"/>
          </a:spcAft>
          <a:defRPr sz="430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alpha val="50000"/>
            <a:hueOff val="0"/>
            <a:satOff val="0"/>
            <a:lumOff val="0"/>
            <a:alphaOff val="0"/>
          </a:schemeClr>
        </a:fillRef>
        <a:effectRef idx="0">
          <a:schemeClr val="accent1">
            <a:alpha val="50000"/>
            <a:hueOff val="0"/>
            <a:satOff val="0"/>
            <a:lumOff val="0"/>
            <a:alphaOff val="0"/>
          </a:schemeClr>
        </a:effectRef>
        <a:fontRef idx="minor">
          <a:schemeClr val="tx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 smtClean="0"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2001</TotalTime>
  <Words>2107</Words>
  <Application>Microsoft Office PowerPoint</Application>
  <PresentationFormat>自定义</PresentationFormat>
  <Paragraphs>558</Paragraphs>
  <Slides>32</Slides>
  <Notes>21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4" baseType="lpstr">
      <vt:lpstr>Office Theme</vt:lpstr>
      <vt:lpstr>工作表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邓琪</dc:creator>
  <cp:lastModifiedBy>钱伟</cp:lastModifiedBy>
  <cp:revision>6139</cp:revision>
  <cp:lastPrinted>2022-02-24T02:41:26Z</cp:lastPrinted>
  <dcterms:created xsi:type="dcterms:W3CDTF">2016-12-24T03:12:00Z</dcterms:created>
  <dcterms:modified xsi:type="dcterms:W3CDTF">2022-02-24T02:44:30Z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9A9A950EB04A492CAEACF72886BC4597</vt:lpwstr>
  </property>
</Properties>
</file>